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46"/>
  </p:notesMasterIdLst>
  <p:sldIdLst>
    <p:sldId id="256" r:id="rId2"/>
    <p:sldId id="265" r:id="rId3"/>
    <p:sldId id="301" r:id="rId4"/>
    <p:sldId id="266" r:id="rId5"/>
    <p:sldId id="279" r:id="rId6"/>
    <p:sldId id="323" r:id="rId7"/>
    <p:sldId id="312" r:id="rId8"/>
    <p:sldId id="290" r:id="rId9"/>
    <p:sldId id="267" r:id="rId10"/>
    <p:sldId id="278" r:id="rId11"/>
    <p:sldId id="283" r:id="rId12"/>
    <p:sldId id="286" r:id="rId13"/>
    <p:sldId id="287" r:id="rId14"/>
    <p:sldId id="293" r:id="rId15"/>
    <p:sldId id="288" r:id="rId16"/>
    <p:sldId id="285" r:id="rId17"/>
    <p:sldId id="320" r:id="rId18"/>
    <p:sldId id="289" r:id="rId19"/>
    <p:sldId id="294" r:id="rId20"/>
    <p:sldId id="291" r:id="rId21"/>
    <p:sldId id="295" r:id="rId22"/>
    <p:sldId id="273" r:id="rId23"/>
    <p:sldId id="268" r:id="rId24"/>
    <p:sldId id="276" r:id="rId25"/>
    <p:sldId id="297" r:id="rId26"/>
    <p:sldId id="298" r:id="rId27"/>
    <p:sldId id="299" r:id="rId28"/>
    <p:sldId id="304" r:id="rId29"/>
    <p:sldId id="315" r:id="rId30"/>
    <p:sldId id="305" r:id="rId31"/>
    <p:sldId id="314" r:id="rId32"/>
    <p:sldId id="316" r:id="rId33"/>
    <p:sldId id="317" r:id="rId34"/>
    <p:sldId id="318" r:id="rId35"/>
    <p:sldId id="302" r:id="rId36"/>
    <p:sldId id="306" r:id="rId37"/>
    <p:sldId id="307" r:id="rId38"/>
    <p:sldId id="308" r:id="rId39"/>
    <p:sldId id="309" r:id="rId40"/>
    <p:sldId id="310" r:id="rId41"/>
    <p:sldId id="322" r:id="rId42"/>
    <p:sldId id="321" r:id="rId43"/>
    <p:sldId id="311" r:id="rId44"/>
    <p:sldId id="280" r:id="rId45"/>
  </p:sldIdLst>
  <p:sldSz cx="18288000" cy="10287000"/>
  <p:notesSz cx="6858000" cy="9144000"/>
  <p:embeddedFontLst>
    <p:embeddedFont>
      <p:font typeface="맑은 고딕" panose="020B0503020000020004" pitchFamily="50" charset="-127"/>
      <p:regular r:id="rId47"/>
      <p:bold r:id="rId48"/>
    </p:embeddedFont>
    <p:embeddedFont>
      <p:font typeface="Pretendard ExtraBold" panose="02000903000000020004" pitchFamily="2" charset="-127"/>
      <p:bold r:id="rId49"/>
    </p:embeddedFont>
    <p:embeddedFont>
      <p:font typeface="Pretendard" panose="02000503000000020004" pitchFamily="2" charset="-127"/>
      <p:regular r:id="rId50"/>
      <p:bold r:id="rId51"/>
    </p:embeddedFont>
    <p:embeddedFont>
      <p:font typeface="Hallym Gothic Medium" panose="020B0603000000000000" pitchFamily="50" charset="-127"/>
      <p:regular r:id="rId52"/>
    </p:embeddedFont>
    <p:embeddedFont>
      <p:font typeface="Calibri" panose="020F0502020204030204" pitchFamily="34" charset="0"/>
      <p:regular r:id="rId53"/>
      <p:bold r:id="rId54"/>
      <p:italic r:id="rId55"/>
      <p:boldItalic r:id="rId56"/>
    </p:embeddedFont>
    <p:embeddedFont>
      <p:font typeface="Pretendard Medium" panose="02000603000000020004" pitchFamily="2" charset="-127"/>
      <p:regular r:id="rId57"/>
    </p:embeddedFont>
    <p:embeddedFont>
      <p:font typeface="Consolas" panose="020B0609020204030204" pitchFamily="49" charset="0"/>
      <p:regular r:id="rId58"/>
      <p:bold r:id="rId59"/>
      <p:italic r:id="rId60"/>
      <p:boldItalic r:id="rId61"/>
    </p:embeddedFont>
    <p:embeddedFont>
      <p:font typeface="Hallym Gothic Regular" panose="020B0503000000000000" pitchFamily="50" charset="-127"/>
      <p:regular r:id="rId62"/>
    </p:embeddedFont>
    <p:embeddedFont>
      <p:font typeface="Hallym Gothic Bold" panose="020B0803000000000000" pitchFamily="50" charset="-127"/>
      <p:bold r:id="rId63"/>
    </p:embeddedFont>
    <p:embeddedFont>
      <p:font typeface="Pretendard Bold" panose="02000803000000020004" pitchFamily="2" charset="-127"/>
      <p:bold r:id="rId64"/>
    </p:embeddedFont>
    <p:embeddedFont>
      <p:font typeface="Pretendard SemiBold" panose="02000703000000020004" pitchFamily="2" charset="-127"/>
      <p:bold r:id="rId65"/>
    </p:embeddedFont>
    <p:embeddedFont>
      <p:font typeface="Pretendard Light" panose="02000403000000020004" pitchFamily="2" charset="-127"/>
      <p:regular r:id="rId6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91E3C"/>
    <a:srgbClr val="133D78"/>
    <a:srgbClr val="D7CAE4"/>
    <a:srgbClr val="F7B7B7"/>
    <a:srgbClr val="3C4F6A"/>
    <a:srgbClr val="C0C0C0"/>
    <a:srgbClr val="1F5AB5"/>
    <a:srgbClr val="84B5FF"/>
    <a:srgbClr val="AFD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202B0CA-FC54-4496-8BCA-5EF66A818D29}" styleName="어두운 스타일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793D81CF-94F2-401A-BA57-92F5A7B2D0C5}" styleName="보통 스타일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 autoAdjust="0"/>
    <p:restoredTop sz="90920" autoAdjust="0"/>
  </p:normalViewPr>
  <p:slideViewPr>
    <p:cSldViewPr>
      <p:cViewPr varScale="1">
        <p:scale>
          <a:sx n="68" d="100"/>
          <a:sy n="68" d="100"/>
        </p:scale>
        <p:origin x="126" y="3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font" Target="fonts/font1.fntdata"/><Relationship Id="rId63" Type="http://schemas.openxmlformats.org/officeDocument/2006/relationships/font" Target="fonts/font17.fntdata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7.fntdata"/><Relationship Id="rId58" Type="http://schemas.openxmlformats.org/officeDocument/2006/relationships/font" Target="fonts/font12.fntdata"/><Relationship Id="rId66" Type="http://schemas.openxmlformats.org/officeDocument/2006/relationships/font" Target="fonts/font20.fntdata"/><Relationship Id="rId5" Type="http://schemas.openxmlformats.org/officeDocument/2006/relationships/slide" Target="slides/slide4.xml"/><Relationship Id="rId61" Type="http://schemas.openxmlformats.org/officeDocument/2006/relationships/font" Target="fonts/font15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2.fntdata"/><Relationship Id="rId56" Type="http://schemas.openxmlformats.org/officeDocument/2006/relationships/font" Target="fonts/font10.fntdata"/><Relationship Id="rId64" Type="http://schemas.openxmlformats.org/officeDocument/2006/relationships/font" Target="fonts/font18.fntdata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5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59" Type="http://schemas.openxmlformats.org/officeDocument/2006/relationships/font" Target="fonts/font13.fntdata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8.fntdata"/><Relationship Id="rId62" Type="http://schemas.openxmlformats.org/officeDocument/2006/relationships/font" Target="fonts/font16.fntdata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3.fntdata"/><Relationship Id="rId57" Type="http://schemas.openxmlformats.org/officeDocument/2006/relationships/font" Target="fonts/font11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6.fntdata"/><Relationship Id="rId60" Type="http://schemas.openxmlformats.org/officeDocument/2006/relationships/font" Target="fonts/font14.fntdata"/><Relationship Id="rId65" Type="http://schemas.openxmlformats.org/officeDocument/2006/relationships/font" Target="fonts/font1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font" Target="fonts/font4.fntdata"/><Relationship Id="rId55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BBF348-9243-4D53-86E3-DE77BED8CD3E}" type="datetimeFigureOut">
              <a:rPr lang="ko-KR" altLang="en-US" smtClean="0"/>
              <a:t>2025-03-17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FB4C53-7E31-496C-A645-60F81585F4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02159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FB4C53-7E31-496C-A645-60F81585F427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7352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C3F9DF-61D2-4E24-AC05-A44A353E5C8F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5761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spc="-100" dirty="0" smtClean="0">
                <a:solidFill>
                  <a:srgbClr val="002841"/>
                </a:solidFill>
                <a:ea typeface="Hallym Gothic Regular"/>
              </a:rPr>
              <a:t>요청 본문에서 받은 메시지</a:t>
            </a:r>
            <a:r>
              <a:rPr lang="en-US" altLang="ko-KR" sz="1200" spc="-100" dirty="0" smtClean="0">
                <a:solidFill>
                  <a:srgbClr val="002841"/>
                </a:solidFill>
                <a:ea typeface="Hallym Gothic Regular"/>
              </a:rPr>
              <a:t>(</a:t>
            </a:r>
            <a:r>
              <a:rPr lang="en-US" altLang="ko-KR" sz="1200" spc="-100" dirty="0" err="1" smtClean="0">
                <a:solidFill>
                  <a:srgbClr val="002841"/>
                </a:solidFill>
                <a:ea typeface="Hallym Gothic Regular"/>
              </a:rPr>
              <a:t>ChatRequest</a:t>
            </a:r>
            <a:r>
              <a:rPr lang="en-US" altLang="ko-KR" sz="1200" spc="-100" dirty="0" smtClean="0">
                <a:solidFill>
                  <a:srgbClr val="002841"/>
                </a:solidFill>
                <a:ea typeface="Hallym Gothic Regular"/>
              </a:rPr>
              <a:t>)</a:t>
            </a:r>
            <a:r>
              <a:rPr lang="ko-KR" altLang="en-US" sz="1200" spc="-100" dirty="0" smtClean="0">
                <a:solidFill>
                  <a:srgbClr val="002841"/>
                </a:solidFill>
                <a:ea typeface="Hallym Gothic Regular"/>
              </a:rPr>
              <a:t>를 서비스 계층</a:t>
            </a:r>
            <a:r>
              <a:rPr lang="en-US" altLang="ko-KR" sz="1200" spc="-100" dirty="0" smtClean="0">
                <a:solidFill>
                  <a:srgbClr val="002841"/>
                </a:solidFill>
                <a:ea typeface="Hallym Gothic Regular"/>
              </a:rPr>
              <a:t>(</a:t>
            </a:r>
            <a:r>
              <a:rPr lang="en-US" altLang="ko-KR" sz="1200" spc="-100" dirty="0" err="1" smtClean="0">
                <a:solidFill>
                  <a:srgbClr val="002841"/>
                </a:solidFill>
                <a:ea typeface="Hallym Gothic Regular"/>
              </a:rPr>
              <a:t>ChatService</a:t>
            </a:r>
            <a:r>
              <a:rPr lang="en-US" altLang="ko-KR" sz="1200" spc="-100" dirty="0" smtClean="0">
                <a:solidFill>
                  <a:srgbClr val="002841"/>
                </a:solidFill>
                <a:ea typeface="Hallym Gothic Regular"/>
              </a:rPr>
              <a:t>)</a:t>
            </a:r>
            <a:r>
              <a:rPr lang="ko-KR" altLang="en-US" sz="1200" spc="-100" dirty="0" smtClean="0">
                <a:solidFill>
                  <a:srgbClr val="002841"/>
                </a:solidFill>
                <a:ea typeface="Hallym Gothic Regular"/>
              </a:rPr>
              <a:t>에 전달서비스에서 얻은 응답 메시지를 클라이언트에 반환</a:t>
            </a:r>
            <a:r>
              <a:rPr lang="en-US" altLang="ko-KR" sz="1200" spc="-100" dirty="0" smtClean="0">
                <a:solidFill>
                  <a:srgbClr val="002841"/>
                </a:solidFill>
                <a:ea typeface="Hallym Gothic Regular"/>
              </a:rPr>
              <a:t>(</a:t>
            </a:r>
            <a:r>
              <a:rPr lang="en-US" altLang="ko-KR" sz="1200" spc="-100" dirty="0" err="1" smtClean="0">
                <a:solidFill>
                  <a:srgbClr val="002841"/>
                </a:solidFill>
                <a:ea typeface="Hallym Gothic Regular"/>
              </a:rPr>
              <a:t>ChatResponse</a:t>
            </a:r>
            <a:r>
              <a:rPr lang="en-US" altLang="ko-KR" sz="1200" spc="-100" dirty="0" smtClean="0">
                <a:solidFill>
                  <a:srgbClr val="002841"/>
                </a:solidFill>
                <a:ea typeface="Hallym Gothic Regular"/>
              </a:rPr>
              <a:t>)</a:t>
            </a:r>
            <a:endParaRPr lang="en-US" altLang="ko-KR" sz="1200" b="0" i="0" u="none" strike="noStrike" spc="-100" dirty="0" smtClean="0">
              <a:solidFill>
                <a:srgbClr val="002841"/>
              </a:solidFill>
              <a:latin typeface="Hallym Gothic Regular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C3F9DF-61D2-4E24-AC05-A44A353E5C8F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89740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C3F9DF-61D2-4E24-AC05-A44A353E5C8F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0583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C3F9DF-61D2-4E24-AC05-A44A353E5C8F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90748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C3F9DF-61D2-4E24-AC05-A44A353E5C8F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1190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914400" marR="0" lvl="1" indent="-4572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차고지</a:t>
            </a:r>
            <a:r>
              <a:rPr kumimoji="0" lang="en-US" altLang="ko-KR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서비스는</a:t>
            </a:r>
            <a:r>
              <a:rPr kumimoji="0" lang="en-US" altLang="ko-KR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서민들을</a:t>
            </a:r>
            <a:r>
              <a:rPr kumimoji="0" lang="en-US" altLang="ko-KR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위한</a:t>
            </a:r>
            <a:r>
              <a:rPr kumimoji="0" lang="en-US" altLang="ko-KR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혁신적인</a:t>
            </a:r>
            <a:r>
              <a:rPr kumimoji="0" lang="en-US" altLang="ko-KR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타이어</a:t>
            </a:r>
            <a:r>
              <a:rPr kumimoji="0" lang="en-US" altLang="ko-KR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및</a:t>
            </a:r>
            <a:r>
              <a:rPr kumimoji="0" lang="en-US" altLang="ko-KR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장비</a:t>
            </a:r>
            <a:r>
              <a:rPr kumimoji="0" lang="en-US" altLang="ko-KR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중개</a:t>
            </a:r>
            <a:r>
              <a:rPr kumimoji="0" lang="en-US" altLang="ko-KR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플랫폼입니다</a:t>
            </a:r>
            <a:r>
              <a:rPr kumimoji="0" lang="en-US" altLang="ko-KR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.</a:t>
            </a:r>
          </a:p>
          <a:p>
            <a:pPr marL="914400" marR="0" lvl="1" indent="-4572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차고지는</a:t>
            </a:r>
            <a:r>
              <a:rPr kumimoji="0" lang="en-US" altLang="ko-KR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지속</a:t>
            </a:r>
            <a:r>
              <a:rPr kumimoji="0" lang="en-US" altLang="ko-KR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가능한</a:t>
            </a:r>
            <a:r>
              <a:rPr kumimoji="0" lang="en-US" altLang="ko-KR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모빌리티</a:t>
            </a:r>
            <a:r>
              <a:rPr kumimoji="0" lang="en-US" altLang="ko-KR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생태계</a:t>
            </a:r>
            <a:r>
              <a:rPr kumimoji="0" lang="en-US" altLang="ko-KR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조성에</a:t>
            </a:r>
            <a:r>
              <a:rPr kumimoji="0" lang="en-US" altLang="ko-KR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기여할</a:t>
            </a:r>
            <a:r>
              <a:rPr kumimoji="0" lang="en-US" altLang="ko-KR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것입니다</a:t>
            </a:r>
            <a:r>
              <a:rPr kumimoji="0" lang="en-US" altLang="ko-KR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.</a:t>
            </a:r>
          </a:p>
          <a:p>
            <a:pPr marL="914400" marR="0" lvl="1" indent="-4572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altLang="ko-KR" sz="3500" b="0" i="0" u="none" strike="noStrike" kern="1200" cap="none" spc="0" normalizeH="0" baseline="0" noProof="0" dirty="0" smtClean="0">
              <a:ln>
                <a:noFill/>
              </a:ln>
              <a:solidFill>
                <a:srgbClr val="334D74"/>
              </a:solidFill>
              <a:effectLst/>
              <a:uLnTx/>
              <a:uFillTx/>
              <a:latin typeface="Pretendard Medium"/>
              <a:ea typeface="+mn-ea"/>
              <a:cs typeface="+mn-cs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endParaRPr kumimoji="0" lang="ko-KR" altLang="en-US" sz="3500" b="0" i="0" u="none" strike="noStrike" kern="1200" cap="none" spc="0" normalizeH="0" baseline="0" noProof="0" dirty="0" smtClean="0">
              <a:ln>
                <a:noFill/>
              </a:ln>
              <a:solidFill>
                <a:srgbClr val="334D74"/>
              </a:solidFill>
              <a:effectLst/>
              <a:uLnTx/>
              <a:uFillTx/>
              <a:latin typeface="Calibri"/>
              <a:ea typeface="Pretendard Medium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374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3500" b="0" i="0" u="none" strike="noStrike" kern="1200" cap="none" spc="0" normalizeH="0" baseline="0" noProof="0" dirty="0" smtClean="0">
              <a:ln>
                <a:noFill/>
              </a:ln>
              <a:solidFill>
                <a:srgbClr val="334D74"/>
              </a:solidFill>
              <a:effectLst/>
              <a:uLnTx/>
              <a:uFillTx/>
              <a:latin typeface="Calibri"/>
              <a:ea typeface="Pretendard Medium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FB4C53-7E31-496C-A645-60F81585F427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83629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FB4C53-7E31-496C-A645-60F81585F427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56067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FB4C53-7E31-496C-A645-60F81585F427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13586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FB4C53-7E31-496C-A645-60F81585F427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76284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FB4C53-7E31-496C-A645-60F81585F427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98858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비즈니스 </a:t>
            </a:r>
            <a:r>
              <a:rPr lang="ko-KR" altLang="en-US" dirty="0" err="1" smtClean="0"/>
              <a:t>로직</a:t>
            </a:r>
            <a:r>
              <a:rPr lang="ko-KR" altLang="en-US" dirty="0" smtClean="0"/>
              <a:t> 중심</a:t>
            </a:r>
            <a:r>
              <a:rPr lang="en-US" altLang="ko-KR" dirty="0" smtClean="0"/>
              <a:t>,,</a:t>
            </a:r>
          </a:p>
          <a:p>
            <a:r>
              <a:rPr lang="ko-KR" altLang="en-US" dirty="0" smtClean="0"/>
              <a:t>데이터 모델링 기법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FB4C53-7E31-496C-A645-60F81585F427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8190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FB4C53-7E31-496C-A645-60F81585F427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36893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하드웨어 및 성능 중심</a:t>
            </a:r>
            <a:r>
              <a:rPr lang="en-US" altLang="ko-KR" dirty="0" smtClean="0"/>
              <a:t>,,</a:t>
            </a:r>
          </a:p>
          <a:p>
            <a:r>
              <a:rPr lang="ko-KR" altLang="en-US" dirty="0" smtClean="0"/>
              <a:t>테이블 스키마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인덱스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저장소 설계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FB4C53-7E31-496C-A645-60F81585F427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52441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FB4C53-7E31-496C-A645-60F81585F427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48028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8.png"/><Relationship Id="rId7" Type="http://schemas.openxmlformats.org/officeDocument/2006/relationships/image" Target="../media/image3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png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8.png"/><Relationship Id="rId7" Type="http://schemas.openxmlformats.org/officeDocument/2006/relationships/image" Target="../media/image5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12.png"/><Relationship Id="rId9" Type="http://schemas.openxmlformats.org/officeDocument/2006/relationships/image" Target="../media/image5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5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8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28.png"/><Relationship Id="rId4" Type="http://schemas.openxmlformats.org/officeDocument/2006/relationships/image" Target="../media/image1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70.png"/><Relationship Id="rId18" Type="http://schemas.openxmlformats.org/officeDocument/2006/relationships/image" Target="../media/image75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12" Type="http://schemas.openxmlformats.org/officeDocument/2006/relationships/image" Target="../media/image69.png"/><Relationship Id="rId17" Type="http://schemas.openxmlformats.org/officeDocument/2006/relationships/image" Target="../media/image74.png"/><Relationship Id="rId2" Type="http://schemas.openxmlformats.org/officeDocument/2006/relationships/image" Target="../media/image8.png"/><Relationship Id="rId16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11" Type="http://schemas.openxmlformats.org/officeDocument/2006/relationships/image" Target="../media/image68.png"/><Relationship Id="rId5" Type="http://schemas.openxmlformats.org/officeDocument/2006/relationships/image" Target="../media/image62.png"/><Relationship Id="rId15" Type="http://schemas.openxmlformats.org/officeDocument/2006/relationships/image" Target="../media/image72.png"/><Relationship Id="rId10" Type="http://schemas.openxmlformats.org/officeDocument/2006/relationships/image" Target="../media/image67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Relationship Id="rId14" Type="http://schemas.openxmlformats.org/officeDocument/2006/relationships/image" Target="../media/image7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0.png"/><Relationship Id="rId5" Type="http://schemas.openxmlformats.org/officeDocument/2006/relationships/image" Target="../media/image19.png"/><Relationship Id="rId4" Type="http://schemas.openxmlformats.org/officeDocument/2006/relationships/image" Target="../media/image7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2.png"/><Relationship Id="rId5" Type="http://schemas.openxmlformats.org/officeDocument/2006/relationships/image" Target="../media/image19.png"/><Relationship Id="rId4" Type="http://schemas.openxmlformats.org/officeDocument/2006/relationships/image" Target="../media/image8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1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0.png"/><Relationship Id="rId5" Type="http://schemas.openxmlformats.org/officeDocument/2006/relationships/image" Target="../media/image78.png"/><Relationship Id="rId4" Type="http://schemas.openxmlformats.org/officeDocument/2006/relationships/image" Target="../media/image1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1.png"/><Relationship Id="rId5" Type="http://schemas.openxmlformats.org/officeDocument/2006/relationships/image" Target="../media/image78.png"/><Relationship Id="rId4" Type="http://schemas.openxmlformats.org/officeDocument/2006/relationships/image" Target="../media/image1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2.png"/><Relationship Id="rId5" Type="http://schemas.openxmlformats.org/officeDocument/2006/relationships/image" Target="../media/image78.png"/><Relationship Id="rId4" Type="http://schemas.openxmlformats.org/officeDocument/2006/relationships/image" Target="../media/image1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9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3.png"/><Relationship Id="rId5" Type="http://schemas.openxmlformats.org/officeDocument/2006/relationships/image" Target="../media/image78.png"/><Relationship Id="rId4" Type="http://schemas.openxmlformats.org/officeDocument/2006/relationships/image" Target="../media/image19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95.png"/><Relationship Id="rId7" Type="http://schemas.openxmlformats.org/officeDocument/2006/relationships/image" Target="../media/image9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png"/><Relationship Id="rId11" Type="http://schemas.openxmlformats.org/officeDocument/2006/relationships/image" Target="../media/image102.png"/><Relationship Id="rId5" Type="http://schemas.openxmlformats.org/officeDocument/2006/relationships/image" Target="../media/image97.png"/><Relationship Id="rId10" Type="http://schemas.openxmlformats.org/officeDocument/2006/relationships/image" Target="../media/image101.png"/><Relationship Id="rId4" Type="http://schemas.openxmlformats.org/officeDocument/2006/relationships/image" Target="../media/image96.png"/><Relationship Id="rId9" Type="http://schemas.openxmlformats.org/officeDocument/2006/relationships/image" Target="../media/image10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microsoft.com/office/2007/relationships/hdphoto" Target="../media/hdphoto1.wdp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8.jp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7" Type="http://schemas.openxmlformats.org/officeDocument/2006/relationships/image" Target="../media/image1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3.png"/><Relationship Id="rId5" Type="http://schemas.openxmlformats.org/officeDocument/2006/relationships/image" Target="../media/image8.png"/><Relationship Id="rId4" Type="http://schemas.openxmlformats.org/officeDocument/2006/relationships/image" Target="../media/image1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2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2794000"/>
            <a:ext cx="15836900" cy="3111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5905500"/>
            <a:ext cx="15836900" cy="15494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 bwMode="white">
          <a:xfrm>
            <a:off x="1435100" y="3479800"/>
            <a:ext cx="15405100" cy="165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9300" spc="-200" dirty="0" smtClean="0">
                <a:solidFill>
                  <a:schemeClr val="bg1"/>
                </a:solidFill>
                <a:ea typeface="Hallym Gothic Bold"/>
              </a:rPr>
              <a:t>차고지  </a:t>
            </a:r>
            <a:r>
              <a:rPr lang="ko-KR" altLang="en-US" sz="5400" spc="-200" dirty="0" smtClean="0">
                <a:solidFill>
                  <a:schemeClr val="bg1"/>
                </a:solidFill>
                <a:ea typeface="Hallym Gothic Bold"/>
              </a:rPr>
              <a:t>차량 유지 보수 시스템</a:t>
            </a:r>
            <a:endParaRPr lang="ko-KR" sz="9300" b="0" i="0" u="none" strike="noStrike" spc="-200" dirty="0">
              <a:solidFill>
                <a:schemeClr val="bg1"/>
              </a:solidFill>
              <a:ea typeface="Hallym Gothic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600200" y="6687474"/>
            <a:ext cx="54610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2800" spc="-100" dirty="0" smtClean="0">
                <a:solidFill>
                  <a:srgbClr val="002841"/>
                </a:solidFill>
                <a:ea typeface="Hallym Gothic Regular"/>
              </a:rPr>
              <a:t>1</a:t>
            </a:r>
            <a:r>
              <a:rPr lang="ko-KR" altLang="en-US" sz="2800" spc="-100" dirty="0" smtClean="0">
                <a:solidFill>
                  <a:srgbClr val="002841"/>
                </a:solidFill>
                <a:ea typeface="Hallym Gothic Regular"/>
              </a:rPr>
              <a:t>조</a:t>
            </a:r>
            <a:endParaRPr lang="ko-KR" sz="2500" b="0" i="0" u="none" strike="noStrike" spc="-100" dirty="0">
              <a:solidFill>
                <a:srgbClr val="002841"/>
              </a:solidFill>
              <a:ea typeface="Hallym Gothic Regular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7442200" y="6178550"/>
            <a:ext cx="9144000" cy="825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r">
              <a:lnSpc>
                <a:spcPct val="150000"/>
              </a:lnSpc>
            </a:pPr>
            <a:r>
              <a:rPr lang="ko-KR" altLang="en-US" sz="2500" spc="-100" dirty="0">
                <a:solidFill>
                  <a:srgbClr val="002841"/>
                </a:solidFill>
                <a:ea typeface="Hallym Gothic Regular"/>
              </a:rPr>
              <a:t>팀장 </a:t>
            </a:r>
            <a:r>
              <a:rPr lang="en-US" altLang="ko-KR" sz="2500" spc="-100" dirty="0">
                <a:solidFill>
                  <a:srgbClr val="002841"/>
                </a:solidFill>
                <a:ea typeface="Hallym Gothic Regular"/>
              </a:rPr>
              <a:t>:  </a:t>
            </a:r>
            <a:r>
              <a:rPr lang="ko-KR" altLang="en-US" sz="2500" spc="-100" dirty="0">
                <a:solidFill>
                  <a:srgbClr val="002841"/>
                </a:solidFill>
                <a:ea typeface="Hallym Gothic Regular"/>
              </a:rPr>
              <a:t>강 </a:t>
            </a:r>
            <a:r>
              <a:rPr lang="ko-KR" altLang="en-US" sz="2500" spc="-100" dirty="0" smtClean="0">
                <a:solidFill>
                  <a:srgbClr val="002841"/>
                </a:solidFill>
                <a:ea typeface="Hallym Gothic Regular"/>
              </a:rPr>
              <a:t>미림</a:t>
            </a:r>
            <a:endParaRPr lang="ko-KR" altLang="ko-KR" sz="2500" spc="-100" dirty="0" smtClean="0">
              <a:solidFill>
                <a:srgbClr val="002841"/>
              </a:solidFill>
              <a:ea typeface="Hallym Gothic Regular"/>
            </a:endParaRPr>
          </a:p>
          <a:p>
            <a:pPr lvl="0" algn="r">
              <a:lnSpc>
                <a:spcPct val="150000"/>
              </a:lnSpc>
            </a:pPr>
            <a:r>
              <a:rPr lang="ko-KR" altLang="en-US" sz="2500" spc="-100" dirty="0" smtClean="0">
                <a:solidFill>
                  <a:srgbClr val="002841"/>
                </a:solidFill>
                <a:ea typeface="Hallym Gothic Regular"/>
              </a:rPr>
              <a:t>조원 </a:t>
            </a:r>
            <a:r>
              <a:rPr lang="en-US" altLang="ko-KR" sz="2500" spc="-100" dirty="0" smtClean="0">
                <a:solidFill>
                  <a:srgbClr val="002841"/>
                </a:solidFill>
                <a:ea typeface="Hallym Gothic Regular"/>
              </a:rPr>
              <a:t>:  </a:t>
            </a:r>
            <a:r>
              <a:rPr lang="ko-KR" altLang="en-US" sz="2500" spc="-100" dirty="0" smtClean="0">
                <a:solidFill>
                  <a:srgbClr val="002841"/>
                </a:solidFill>
                <a:ea typeface="Hallym Gothic Regular"/>
              </a:rPr>
              <a:t> 권 민우</a:t>
            </a:r>
            <a:r>
              <a:rPr lang="en-US" altLang="ko-KR" sz="2500" spc="-100" dirty="0" smtClean="0">
                <a:solidFill>
                  <a:srgbClr val="002841"/>
                </a:solidFill>
                <a:ea typeface="Hallym Gothic Regular"/>
              </a:rPr>
              <a:t>,  </a:t>
            </a:r>
            <a:r>
              <a:rPr lang="ko-KR" altLang="en-US" sz="2500" spc="-100" dirty="0" smtClean="0">
                <a:solidFill>
                  <a:srgbClr val="002841"/>
                </a:solidFill>
                <a:ea typeface="Hallym Gothic Regular"/>
              </a:rPr>
              <a:t>박 영웅</a:t>
            </a:r>
            <a:r>
              <a:rPr lang="en-US" altLang="ko-KR" sz="2500" spc="-100" dirty="0" smtClean="0">
                <a:solidFill>
                  <a:srgbClr val="002841"/>
                </a:solidFill>
                <a:ea typeface="Hallym Gothic Regular"/>
              </a:rPr>
              <a:t>,  </a:t>
            </a:r>
            <a:r>
              <a:rPr lang="ko-KR" altLang="en-US" sz="2500" spc="-100" dirty="0" smtClean="0">
                <a:solidFill>
                  <a:srgbClr val="002841"/>
                </a:solidFill>
                <a:ea typeface="Hallym Gothic Regular"/>
              </a:rPr>
              <a:t>황 승현</a:t>
            </a:r>
            <a:endParaRPr lang="ko-KR" sz="2500" b="0" i="0" u="none" strike="noStrike" spc="-100" dirty="0">
              <a:solidFill>
                <a:srgbClr val="002841"/>
              </a:solidFill>
              <a:ea typeface="Hallym Gothic Regular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219200" y="1104900"/>
            <a:ext cx="39370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2000" b="0" i="0" u="none" strike="noStrike" dirty="0" smtClean="0">
                <a:solidFill>
                  <a:srgbClr val="002841"/>
                </a:solidFill>
                <a:latin typeface="Hallym Gothic Medium"/>
              </a:rPr>
              <a:t>2025.02.19~</a:t>
            </a:r>
            <a:endParaRPr lang="en-US" sz="2000" b="0" i="0" u="none" strike="noStrike" dirty="0">
              <a:solidFill>
                <a:srgbClr val="002841"/>
              </a:solidFill>
              <a:latin typeface="Hallym Gothic Medium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3131800" y="1104900"/>
            <a:ext cx="39370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en-US" sz="2000" b="0" i="0" u="none" strike="noStrike" dirty="0">
                <a:solidFill>
                  <a:srgbClr val="002841"/>
                </a:solidFill>
                <a:latin typeface="Hallym Gothic Medium"/>
              </a:rPr>
              <a:t>Version </a:t>
            </a:r>
            <a:r>
              <a:rPr lang="en-US" sz="2000" b="0" i="0" u="none" strike="noStrike" dirty="0" smtClean="0">
                <a:solidFill>
                  <a:srgbClr val="002841"/>
                </a:solidFill>
                <a:latin typeface="Hallym Gothic Medium"/>
              </a:rPr>
              <a:t>1</a:t>
            </a:r>
            <a:endParaRPr lang="en-US" sz="2000" b="0" i="0" u="none" strike="noStrike" dirty="0">
              <a:solidFill>
                <a:srgbClr val="002841"/>
              </a:solidFill>
              <a:latin typeface="Hallym Gothic Medium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0" y="780293"/>
            <a:ext cx="1952743" cy="92861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4D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0"/>
            <a:ext cx="482600" cy="736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10452100" y="-1333500"/>
            <a:ext cx="2971800" cy="29718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2038350" y="723900"/>
            <a:ext cx="14211300" cy="11557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marL="0" marR="0" lvl="0" indent="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500" b="0" i="0" u="none" strike="noStrike" kern="1200" cap="none" spc="-20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차고지</a:t>
            </a:r>
            <a:r>
              <a:rPr kumimoji="0" lang="en-US" sz="6500" b="0" i="0" u="none" strike="noStrike" kern="1200" cap="none" spc="-20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6500" b="0" i="0" u="none" strike="noStrike" kern="1200" cap="none" spc="-20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서비스</a:t>
            </a:r>
            <a:r>
              <a:rPr kumimoji="0" lang="en-US" sz="6500" b="0" i="0" u="none" strike="noStrike" kern="1200" cap="none" spc="-20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6500" b="0" i="0" u="none" strike="noStrike" kern="1200" cap="none" spc="-20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장점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 bwMode="white">
          <a:xfrm>
            <a:off x="2159000" y="5867400"/>
            <a:ext cx="6324600" cy="34036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2387600" y="6286500"/>
            <a:ext cx="5829300" cy="5334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편리성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413000" y="7188199"/>
            <a:ext cx="5791200" cy="156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언제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어디서나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이용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가능</a:t>
            </a:r>
          </a:p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온라인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예약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시스템</a:t>
            </a:r>
          </a:p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모바일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앱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지원</a:t>
            </a:r>
          </a:p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실시간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서비스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현황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확인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59000" y="2628900"/>
            <a:ext cx="6324600" cy="32385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 bwMode="white">
          <a:xfrm>
            <a:off x="9906000" y="5867400"/>
            <a:ext cx="6324600" cy="34036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0134600" y="6286500"/>
            <a:ext cx="5829300" cy="5334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경제성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160000" y="7188199"/>
            <a:ext cx="5791200" cy="156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저렴한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가격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정책</a:t>
            </a:r>
          </a:p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다양한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서비스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제공</a:t>
            </a:r>
          </a:p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부품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직거래로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비용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절감</a:t>
            </a:r>
          </a:p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정기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관리로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장기적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절약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06000" y="2628900"/>
            <a:ext cx="6324600" cy="32385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83600" y="6070600"/>
            <a:ext cx="1435100" cy="1651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0800000">
            <a:off x="8483600" y="6375400"/>
            <a:ext cx="1435100" cy="16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9043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9139" y="4973981"/>
            <a:ext cx="8686459" cy="576874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</p:pic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3409771"/>
              </p:ext>
            </p:extLst>
          </p:nvPr>
        </p:nvGraphicFramePr>
        <p:xfrm>
          <a:off x="1764786" y="1866900"/>
          <a:ext cx="15075415" cy="762000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31877">
                  <a:extLst>
                    <a:ext uri="{9D8B030D-6E8A-4147-A177-3AD203B41FA5}">
                      <a16:colId xmlns:a16="http://schemas.microsoft.com/office/drawing/2014/main" val="217573166"/>
                    </a:ext>
                  </a:extLst>
                </a:gridCol>
                <a:gridCol w="2208015">
                  <a:extLst>
                    <a:ext uri="{9D8B030D-6E8A-4147-A177-3AD203B41FA5}">
                      <a16:colId xmlns:a16="http://schemas.microsoft.com/office/drawing/2014/main" val="4145615048"/>
                    </a:ext>
                  </a:extLst>
                </a:gridCol>
                <a:gridCol w="2208015">
                  <a:extLst>
                    <a:ext uri="{9D8B030D-6E8A-4147-A177-3AD203B41FA5}">
                      <a16:colId xmlns:a16="http://schemas.microsoft.com/office/drawing/2014/main" val="2493661134"/>
                    </a:ext>
                  </a:extLst>
                </a:gridCol>
                <a:gridCol w="2208015">
                  <a:extLst>
                    <a:ext uri="{9D8B030D-6E8A-4147-A177-3AD203B41FA5}">
                      <a16:colId xmlns:a16="http://schemas.microsoft.com/office/drawing/2014/main" val="2237268737"/>
                    </a:ext>
                  </a:extLst>
                </a:gridCol>
                <a:gridCol w="2131877">
                  <a:extLst>
                    <a:ext uri="{9D8B030D-6E8A-4147-A177-3AD203B41FA5}">
                      <a16:colId xmlns:a16="http://schemas.microsoft.com/office/drawing/2014/main" val="34004574"/>
                    </a:ext>
                  </a:extLst>
                </a:gridCol>
                <a:gridCol w="2131877">
                  <a:extLst>
                    <a:ext uri="{9D8B030D-6E8A-4147-A177-3AD203B41FA5}">
                      <a16:colId xmlns:a16="http://schemas.microsoft.com/office/drawing/2014/main" val="2829241648"/>
                    </a:ext>
                  </a:extLst>
                </a:gridCol>
                <a:gridCol w="2055739">
                  <a:extLst>
                    <a:ext uri="{9D8B030D-6E8A-4147-A177-3AD203B41FA5}">
                      <a16:colId xmlns:a16="http://schemas.microsoft.com/office/drawing/2014/main" val="3157919939"/>
                    </a:ext>
                  </a:extLst>
                </a:gridCol>
              </a:tblGrid>
              <a:tr h="62226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solidFill>
                            <a:schemeClr val="bg1"/>
                          </a:solidFill>
                        </a:rPr>
                        <a:t>Sun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C4F6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solidFill>
                            <a:schemeClr val="bg1"/>
                          </a:solidFill>
                        </a:rPr>
                        <a:t>Mon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C4F6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solidFill>
                            <a:schemeClr val="bg1"/>
                          </a:solidFill>
                        </a:rPr>
                        <a:t>Tue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C4F6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solidFill>
                            <a:schemeClr val="bg1"/>
                          </a:solidFill>
                        </a:rPr>
                        <a:t>Wed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C4F6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solidFill>
                            <a:schemeClr val="bg1"/>
                          </a:solidFill>
                        </a:rPr>
                        <a:t>Thu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C4F6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solidFill>
                            <a:schemeClr val="bg1"/>
                          </a:solidFill>
                        </a:rPr>
                        <a:t>Fri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C4F6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solidFill>
                            <a:schemeClr val="bg1"/>
                          </a:solidFill>
                        </a:rPr>
                        <a:t>Sat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C4F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1939860"/>
                  </a:ext>
                </a:extLst>
              </a:tr>
              <a:tr h="180898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2/ </a:t>
                      </a:r>
                      <a:r>
                        <a:rPr lang="en-US" altLang="ko-KR" dirty="0" smtClean="0"/>
                        <a:t>23</a:t>
                      </a:r>
                      <a:endParaRPr lang="ko-KR" altLang="en-US" b="1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24</a:t>
                      </a:r>
                      <a:endParaRPr lang="ko-KR" altLang="en-US" dirty="0"/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25</a:t>
                      </a:r>
                      <a:endParaRPr lang="ko-KR" altLang="en-US" dirty="0"/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26</a:t>
                      </a:r>
                      <a:endParaRPr lang="ko-KR" altLang="en-US" dirty="0"/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27</a:t>
                      </a:r>
                      <a:endParaRPr lang="ko-KR" altLang="en-US" dirty="0"/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28</a:t>
                      </a:r>
                      <a:endParaRPr lang="ko-KR" altLang="en-US" dirty="0"/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3/ </a:t>
                      </a:r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533598666"/>
                  </a:ext>
                </a:extLst>
              </a:tr>
              <a:tr h="176905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</a:t>
                      </a:r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8</a:t>
                      </a:r>
                      <a:endParaRPr lang="ko-KR" altLang="en-US" dirty="0"/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156097599"/>
                  </a:ext>
                </a:extLst>
              </a:tr>
              <a:tr h="171123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9</a:t>
                      </a:r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15</a:t>
                      </a:r>
                      <a:endParaRPr lang="ko-KR" altLang="en-US" dirty="0"/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270766827"/>
                  </a:ext>
                </a:extLst>
              </a:tr>
              <a:tr h="170845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16</a:t>
                      </a:r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17</a:t>
                      </a:r>
                      <a:endParaRPr lang="ko-KR" altLang="en-US" dirty="0"/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18</a:t>
                      </a:r>
                      <a:endParaRPr lang="ko-KR" altLang="en-US" dirty="0"/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19</a:t>
                      </a:r>
                      <a:endParaRPr lang="ko-KR" altLang="en-US" dirty="0"/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20</a:t>
                      </a:r>
                      <a:endParaRPr lang="ko-KR" altLang="en-US" dirty="0"/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21</a:t>
                      </a:r>
                      <a:endParaRPr lang="ko-KR" altLang="en-US" dirty="0"/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22</a:t>
                      </a:r>
                      <a:endParaRPr lang="ko-KR" altLang="en-US" dirty="0"/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16267535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6858000" y="800100"/>
            <a:ext cx="46789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4 </a:t>
            </a:r>
            <a:r>
              <a:rPr lang="ko-KR" altLang="en-US" sz="3200" dirty="0" smtClean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주     프로젝트    일정 표</a:t>
            </a:r>
            <a:endParaRPr lang="ko-KR" altLang="en-US" sz="3200" dirty="0"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pic>
        <p:nvPicPr>
          <p:cNvPr id="1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4046" y="3299896"/>
            <a:ext cx="4476286" cy="530451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</p:pic>
      <p:sp>
        <p:nvSpPr>
          <p:cNvPr id="11" name="직사각형 10"/>
          <p:cNvSpPr/>
          <p:nvPr/>
        </p:nvSpPr>
        <p:spPr>
          <a:xfrm>
            <a:off x="4800600" y="3307127"/>
            <a:ext cx="261161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프로젝트 기획서</a:t>
            </a:r>
            <a:endParaRPr lang="ko-KR" altLang="en-US" sz="3200" dirty="0">
              <a:solidFill>
                <a:srgbClr val="091E3C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</p:txBody>
      </p:sp>
      <p:pic>
        <p:nvPicPr>
          <p:cNvPr id="12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8766" y="3299896"/>
            <a:ext cx="6394034" cy="530452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</p:pic>
      <p:sp>
        <p:nvSpPr>
          <p:cNvPr id="13" name="직사각형 12"/>
          <p:cNvSpPr/>
          <p:nvPr/>
        </p:nvSpPr>
        <p:spPr>
          <a:xfrm>
            <a:off x="9296400" y="3307127"/>
            <a:ext cx="449033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b="1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DB</a:t>
            </a:r>
            <a:r>
              <a:rPr lang="ko-KR" altLang="en-US" sz="2800" b="1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 설계 문서  </a:t>
            </a:r>
            <a:r>
              <a:rPr lang="en-US" altLang="ko-KR" sz="2800" b="1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/  CRUD</a:t>
            </a:r>
            <a:r>
              <a:rPr lang="ko-KR" altLang="en-US" sz="2800" b="1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 구현</a:t>
            </a:r>
            <a:endParaRPr lang="ko-KR" altLang="en-US" sz="2800" dirty="0">
              <a:solidFill>
                <a:srgbClr val="091E3C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7069" y="8403591"/>
            <a:ext cx="4311590" cy="551767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</p:pic>
      <p:sp>
        <p:nvSpPr>
          <p:cNvPr id="15" name="직사각형 14"/>
          <p:cNvSpPr/>
          <p:nvPr/>
        </p:nvSpPr>
        <p:spPr>
          <a:xfrm>
            <a:off x="3874499" y="5028976"/>
            <a:ext cx="414408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 smtClean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와이어 프레임  </a:t>
            </a:r>
            <a:r>
              <a:rPr lang="en-US" altLang="ko-KR" sz="2800" dirty="0" smtClean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UI</a:t>
            </a:r>
            <a:r>
              <a:rPr lang="ko-KR" altLang="en-US" sz="2800" dirty="0" smtClean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스타일링 </a:t>
            </a:r>
            <a:endParaRPr lang="ko-KR" altLang="en-US" sz="3200" dirty="0"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</p:txBody>
      </p:sp>
      <p:pic>
        <p:nvPicPr>
          <p:cNvPr id="16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8313" y="6694878"/>
            <a:ext cx="5087288" cy="582222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</p:pic>
      <p:sp>
        <p:nvSpPr>
          <p:cNvPr id="17" name="직사각형 16"/>
          <p:cNvSpPr/>
          <p:nvPr/>
        </p:nvSpPr>
        <p:spPr>
          <a:xfrm>
            <a:off x="5808962" y="6724379"/>
            <a:ext cx="437331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b="1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API </a:t>
            </a:r>
            <a:r>
              <a:rPr lang="ko-KR" altLang="en-US" sz="2800" b="1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성능 개선</a:t>
            </a:r>
            <a:r>
              <a:rPr lang="en-US" altLang="ko-KR" sz="2800" b="1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 </a:t>
            </a:r>
            <a:r>
              <a:rPr lang="ko-KR" altLang="en-US" sz="2800" b="1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최종 기능 추가</a:t>
            </a:r>
            <a:endParaRPr lang="ko-KR" altLang="en-US" sz="2800" dirty="0"/>
          </a:p>
        </p:txBody>
      </p:sp>
      <p:pic>
        <p:nvPicPr>
          <p:cNvPr id="19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77503" y="6701648"/>
            <a:ext cx="6230338" cy="549202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</p:pic>
      <p:sp>
        <p:nvSpPr>
          <p:cNvPr id="20" name="직사각형 19"/>
          <p:cNvSpPr/>
          <p:nvPr/>
        </p:nvSpPr>
        <p:spPr>
          <a:xfrm>
            <a:off x="11430959" y="6662823"/>
            <a:ext cx="4885905" cy="584776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none">
            <a:spAutoFit/>
          </a:bodyPr>
          <a:lstStyle/>
          <a:p>
            <a:r>
              <a:rPr lang="ko-KR" altLang="en-US" sz="2800" dirty="0" smtClean="0">
                <a:solidFill>
                  <a:schemeClr val="bg1">
                    <a:lumMod val="95000"/>
                  </a:schemeClr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내부</a:t>
            </a:r>
            <a:r>
              <a:rPr lang="en-US" altLang="ko-KR" sz="2800" dirty="0" smtClean="0">
                <a:solidFill>
                  <a:schemeClr val="bg1">
                    <a:lumMod val="95000"/>
                  </a:schemeClr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vi test    </a:t>
            </a:r>
            <a:r>
              <a:rPr lang="ko-KR" altLang="en-US" sz="2800" dirty="0" smtClean="0">
                <a:solidFill>
                  <a:schemeClr val="bg1">
                    <a:lumMod val="95000"/>
                  </a:schemeClr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배포  </a:t>
            </a:r>
            <a:r>
              <a:rPr lang="en-US" altLang="ko-KR" sz="2800" dirty="0" smtClean="0">
                <a:solidFill>
                  <a:schemeClr val="bg1">
                    <a:lumMod val="95000"/>
                  </a:schemeClr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Q&amp; A </a:t>
            </a:r>
            <a:r>
              <a:rPr lang="ko-KR" altLang="en-US" sz="2800" dirty="0" smtClean="0">
                <a:solidFill>
                  <a:schemeClr val="bg1">
                    <a:lumMod val="95000"/>
                  </a:schemeClr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진행</a:t>
            </a:r>
            <a:r>
              <a:rPr lang="en-US" altLang="ko-KR" sz="2800" dirty="0" smtClean="0">
                <a:solidFill>
                  <a:schemeClr val="bg1">
                    <a:lumMod val="95000"/>
                  </a:schemeClr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altLang="en-US" sz="3200" dirty="0" smtClean="0">
                <a:solidFill>
                  <a:schemeClr val="bg1">
                    <a:lumMod val="95000"/>
                  </a:schemeClr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endParaRPr lang="ko-KR" altLang="en-US" sz="3200" dirty="0">
              <a:solidFill>
                <a:schemeClr val="bg1">
                  <a:lumMod val="95000"/>
                </a:schemeClr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952994" y="8416726"/>
            <a:ext cx="4077880" cy="523220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square">
            <a:spAutoFit/>
          </a:bodyPr>
          <a:lstStyle/>
          <a:p>
            <a:r>
              <a:rPr lang="ko-KR" altLang="en-US" sz="2800" b="1" dirty="0" smtClean="0">
                <a:solidFill>
                  <a:schemeClr val="bg1">
                    <a:lumMod val="95000"/>
                  </a:schemeClr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배포 후 사용자 피드백 적용</a:t>
            </a:r>
            <a:endParaRPr lang="ko-KR" altLang="en-US" sz="2800" dirty="0">
              <a:solidFill>
                <a:schemeClr val="bg1">
                  <a:lumMod val="95000"/>
                </a:schemeClr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</p:txBody>
      </p:sp>
      <p:pic>
        <p:nvPicPr>
          <p:cNvPr id="2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7467" y="8396637"/>
            <a:ext cx="4368133" cy="556863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</p:pic>
      <p:sp>
        <p:nvSpPr>
          <p:cNvPr id="25" name="직사각형 24"/>
          <p:cNvSpPr/>
          <p:nvPr/>
        </p:nvSpPr>
        <p:spPr>
          <a:xfrm>
            <a:off x="6376305" y="8426420"/>
            <a:ext cx="390909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 smtClean="0">
                <a:solidFill>
                  <a:schemeClr val="bg1">
                    <a:lumMod val="95000"/>
                  </a:schemeClr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AWS</a:t>
            </a: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altLang="en-US" sz="2800" dirty="0" smtClean="0">
                <a:solidFill>
                  <a:schemeClr val="bg1">
                    <a:lumMod val="95000"/>
                  </a:schemeClr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재 배포   발표 준비 </a:t>
            </a:r>
            <a:endParaRPr lang="ko-KR" altLang="en-US" sz="28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26" name="Picture 19"/>
          <p:cNvPicPr>
            <a:picLocks noChangeAspect="1"/>
          </p:cNvPicPr>
          <p:nvPr/>
        </p:nvPicPr>
        <p:blipFill rotWithShape="1">
          <a:blip r:embed="rId2"/>
          <a:srcRect t="-1" r="7828" b="-12249"/>
          <a:stretch/>
        </p:blipFill>
        <p:spPr>
          <a:xfrm>
            <a:off x="10515600" y="4985786"/>
            <a:ext cx="6324600" cy="653542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</p:pic>
      <p:sp>
        <p:nvSpPr>
          <p:cNvPr id="27" name="직사각형 26"/>
          <p:cNvSpPr/>
          <p:nvPr/>
        </p:nvSpPr>
        <p:spPr>
          <a:xfrm>
            <a:off x="11430959" y="5012788"/>
            <a:ext cx="471154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b="1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API</a:t>
            </a:r>
            <a:r>
              <a:rPr lang="ko-KR" altLang="en-US" sz="2800" b="1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altLang="en-US" sz="2800" b="1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적용 </a:t>
            </a:r>
            <a:r>
              <a:rPr lang="en-US" altLang="ko-KR" sz="2800" b="1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 RPA </a:t>
            </a:r>
            <a:r>
              <a:rPr lang="ko-KR" altLang="en-US" sz="2800" b="1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분석 결과 적용</a:t>
            </a:r>
            <a:r>
              <a:rPr lang="en-US" altLang="ko-KR" sz="2800" b="1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 </a:t>
            </a:r>
            <a:endParaRPr lang="ko-KR" altLang="en-US" sz="2800" dirty="0">
              <a:solidFill>
                <a:srgbClr val="091E3C"/>
              </a:solidFill>
            </a:endParaRPr>
          </a:p>
        </p:txBody>
      </p:sp>
      <p:pic>
        <p:nvPicPr>
          <p:cNvPr id="28" name="Picture 19"/>
          <p:cNvPicPr>
            <a:picLocks noChangeAspect="1"/>
          </p:cNvPicPr>
          <p:nvPr/>
        </p:nvPicPr>
        <p:blipFill rotWithShape="1">
          <a:blip r:embed="rId2"/>
          <a:srcRect l="49188" b="7310"/>
          <a:stretch/>
        </p:blipFill>
        <p:spPr>
          <a:xfrm>
            <a:off x="1777069" y="6681742"/>
            <a:ext cx="3638960" cy="565857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</p:pic>
      <p:sp>
        <p:nvSpPr>
          <p:cNvPr id="29" name="직사각형 28"/>
          <p:cNvSpPr/>
          <p:nvPr/>
        </p:nvSpPr>
        <p:spPr>
          <a:xfrm>
            <a:off x="1845501" y="6705144"/>
            <a:ext cx="277191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b="1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AWS</a:t>
            </a:r>
            <a:r>
              <a:rPr lang="ko-KR" altLang="en-US" sz="2800" b="1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  </a:t>
            </a:r>
            <a:r>
              <a:rPr lang="en-US" altLang="ko-KR" sz="2800" b="1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RDS </a:t>
            </a:r>
            <a:r>
              <a:rPr lang="ko-KR" altLang="en-US" sz="2800" b="1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생성</a:t>
            </a:r>
            <a:endParaRPr lang="ko-KR" altLang="en-US" dirty="0"/>
          </a:p>
        </p:txBody>
      </p:sp>
      <p:sp>
        <p:nvSpPr>
          <p:cNvPr id="30" name="순서도: 수행의 시작/종료 29"/>
          <p:cNvSpPr/>
          <p:nvPr/>
        </p:nvSpPr>
        <p:spPr>
          <a:xfrm>
            <a:off x="10567101" y="8420100"/>
            <a:ext cx="2065302" cy="558313"/>
          </a:xfrm>
          <a:prstGeom prst="flowChartTerminator">
            <a:avLst/>
          </a:prstGeom>
          <a:solidFill>
            <a:srgbClr val="133D78"/>
          </a:solidFill>
          <a:ln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800" b="1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     </a:t>
            </a:r>
            <a:r>
              <a:rPr lang="ko-KR" altLang="en-US" sz="2800" b="1" dirty="0" smtClean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발표</a:t>
            </a:r>
            <a:endParaRPr lang="ko-KR" altLang="en-US" sz="2800" b="1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31" name="Picture 3"/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0" y="0"/>
            <a:ext cx="482600" cy="736600"/>
          </a:xfrm>
          <a:prstGeom prst="rect">
            <a:avLst/>
          </a:prstGeom>
        </p:spPr>
      </p:pic>
      <p:pic>
        <p:nvPicPr>
          <p:cNvPr id="32" name="Picture 4"/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11146503" y="-1485900"/>
            <a:ext cx="2971800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8674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1714500"/>
            <a:ext cx="8472487" cy="8316699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0" y="0"/>
            <a:ext cx="482600" cy="736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15773400" y="5524500"/>
            <a:ext cx="2971800" cy="29718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2286000" y="368300"/>
            <a:ext cx="12128500" cy="11557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en-US" altLang="ko-KR" sz="4400" spc="-200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User Admin    </a:t>
            </a:r>
            <a:r>
              <a:rPr lang="ko-KR" altLang="en-US" sz="4400" spc="-200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요구 사항  </a:t>
            </a:r>
            <a:endParaRPr lang="ko-KR" sz="4400" spc="-200" dirty="0">
              <a:solidFill>
                <a:srgbClr val="091E3C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490950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1714500"/>
            <a:ext cx="12039600" cy="8228277"/>
          </a:xfrm>
          <a:prstGeom prst="rect">
            <a:avLst/>
          </a:prstGeom>
        </p:spPr>
      </p:pic>
      <p:pic>
        <p:nvPicPr>
          <p:cNvPr id="6" name="Picture 3"/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0"/>
            <a:ext cx="482600" cy="736600"/>
          </a:xfrm>
          <a:prstGeom prst="rect">
            <a:avLst/>
          </a:prstGeom>
        </p:spPr>
      </p:pic>
      <p:pic>
        <p:nvPicPr>
          <p:cNvPr id="7" name="Picture 4"/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15773400" y="5524500"/>
            <a:ext cx="2971800" cy="2971800"/>
          </a:xfrm>
          <a:prstGeom prst="rect">
            <a:avLst/>
          </a:prstGeom>
        </p:spPr>
      </p:pic>
      <p:sp>
        <p:nvSpPr>
          <p:cNvPr id="8" name="TextBox 5"/>
          <p:cNvSpPr txBox="1"/>
          <p:nvPr/>
        </p:nvSpPr>
        <p:spPr>
          <a:xfrm>
            <a:off x="2286000" y="152400"/>
            <a:ext cx="12128500" cy="11557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>
              <a:lnSpc>
                <a:spcPct val="99600"/>
              </a:lnSpc>
            </a:pPr>
            <a:r>
              <a:rPr lang="en-US" altLang="ko-KR" sz="4400" spc="-20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Use case diagram</a:t>
            </a:r>
            <a:endParaRPr lang="en-US" altLang="ko-KR" sz="4400" spc="-200" dirty="0">
              <a:solidFill>
                <a:srgbClr val="091E3C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027850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blackWhite">
          <a:xfrm>
            <a:off x="0" y="0"/>
            <a:ext cx="11583737" cy="102870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219200" y="1803400"/>
            <a:ext cx="5308600" cy="1422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endParaRPr lang="en-US" sz="8000" b="0" i="0" u="none" strike="noStrike" spc="-300" dirty="0">
              <a:solidFill>
                <a:srgbClr val="002841"/>
              </a:solidFill>
              <a:latin typeface="Hallym Gothic Bold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787"/>
          <a:stretch/>
        </p:blipFill>
        <p:spPr>
          <a:xfrm>
            <a:off x="11583737" y="5372100"/>
            <a:ext cx="6680200" cy="5365594"/>
          </a:xfrm>
          <a:prstGeom prst="rect">
            <a:avLst/>
          </a:prstGeom>
          <a:noFill/>
          <a:ln>
            <a:noFill/>
          </a:ln>
          <a:effectLst>
            <a:glow rad="25400">
              <a:schemeClr val="bg1">
                <a:alpha val="99000"/>
              </a:schemeClr>
            </a:glow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sp>
        <p:nvSpPr>
          <p:cNvPr id="22" name="TextBox 8"/>
          <p:cNvSpPr txBox="1"/>
          <p:nvPr/>
        </p:nvSpPr>
        <p:spPr bwMode="blackWhite">
          <a:xfrm>
            <a:off x="914400" y="2628900"/>
            <a:ext cx="10388600" cy="6934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ko-KR" altLang="en-US" sz="4800" spc="-100" dirty="0" smtClean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논리 적 설계</a:t>
            </a:r>
            <a:endParaRPr lang="en-US" altLang="ko-KR" sz="4800" spc="-100" dirty="0" smtClean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lvl="0">
              <a:lnSpc>
                <a:spcPct val="99600"/>
              </a:lnSpc>
            </a:pPr>
            <a:endParaRPr lang="en-US" altLang="ko-KR" sz="4000" spc="-100" dirty="0" smtClean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lvl="0">
              <a:lnSpc>
                <a:spcPct val="99600"/>
              </a:lnSpc>
            </a:pPr>
            <a:endParaRPr lang="en-US" altLang="ko-KR" sz="2800" spc="-100" dirty="0">
              <a:solidFill>
                <a:schemeClr val="bg1">
                  <a:lumMod val="85000"/>
                </a:schemeClr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000" b="1" dirty="0">
                <a:solidFill>
                  <a:schemeClr val="bg1">
                    <a:lumMod val="85000"/>
                  </a:schemeClr>
                </a:solidFill>
              </a:rPr>
              <a:t>ER </a:t>
            </a:r>
            <a:r>
              <a:rPr lang="ko-KR" altLang="en-US" sz="2000" b="1" dirty="0">
                <a:solidFill>
                  <a:schemeClr val="bg1">
                    <a:lumMod val="85000"/>
                  </a:schemeClr>
                </a:solidFill>
              </a:rPr>
              <a:t>다이어그램</a:t>
            </a:r>
            <a:r>
              <a:rPr lang="en-US" altLang="ko-KR" sz="2000" b="1" dirty="0">
                <a:solidFill>
                  <a:schemeClr val="bg1">
                    <a:lumMod val="85000"/>
                  </a:schemeClr>
                </a:solidFill>
              </a:rPr>
              <a:t>(Entity-Relationship Diagram)</a:t>
            </a:r>
            <a:endParaRPr lang="ko-KR" altLang="en-US" sz="2000" dirty="0">
              <a:solidFill>
                <a:schemeClr val="bg1">
                  <a:lumMod val="85000"/>
                </a:schemeClr>
              </a:solidFill>
            </a:endParaRPr>
          </a:p>
          <a:p>
            <a:pPr lvl="1">
              <a:lnSpc>
                <a:spcPct val="200000"/>
              </a:lnSpc>
            </a:pP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시스템에서 사용될 데이터의 개체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(Entity)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와 관계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(Relationship)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를 </a:t>
            </a:r>
            <a:r>
              <a:rPr lang="ko-KR" altLang="en-US" dirty="0" smtClean="0">
                <a:solidFill>
                  <a:schemeClr val="bg1">
                    <a:lumMod val="85000"/>
                  </a:schemeClr>
                </a:solidFill>
              </a:rPr>
              <a:t>정의</a:t>
            </a:r>
            <a:endParaRPr lang="en-US" altLang="ko-KR" dirty="0" smtClean="0">
              <a:solidFill>
                <a:schemeClr val="bg1">
                  <a:lumMod val="85000"/>
                </a:schemeClr>
              </a:solidFill>
            </a:endParaRPr>
          </a:p>
          <a:p>
            <a:pPr lvl="1">
              <a:lnSpc>
                <a:spcPct val="200000"/>
              </a:lnSpc>
            </a:pPr>
            <a:endParaRPr lang="ko-KR" altLang="en-US" sz="1000" dirty="0" smtClean="0">
              <a:solidFill>
                <a:schemeClr val="bg1">
                  <a:lumMod val="8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ko-KR" altLang="en-US" sz="2000" b="1" dirty="0" smtClean="0">
                <a:solidFill>
                  <a:schemeClr val="bg1">
                    <a:lumMod val="85000"/>
                  </a:schemeClr>
                </a:solidFill>
              </a:rPr>
              <a:t>정규화</a:t>
            </a:r>
            <a:r>
              <a:rPr lang="en-US" altLang="ko-KR" sz="2000" b="1" dirty="0" smtClean="0">
                <a:solidFill>
                  <a:schemeClr val="bg1">
                    <a:lumMod val="85000"/>
                  </a:schemeClr>
                </a:solidFill>
              </a:rPr>
              <a:t>(Normalization)</a:t>
            </a:r>
            <a:endParaRPr lang="ko-KR" altLang="en-US" sz="2000" dirty="0" smtClean="0">
              <a:solidFill>
                <a:schemeClr val="bg1">
                  <a:lumMod val="85000"/>
                </a:schemeClr>
              </a:solidFill>
            </a:endParaRPr>
          </a:p>
          <a:p>
            <a:pPr lvl="1">
              <a:lnSpc>
                <a:spcPct val="200000"/>
              </a:lnSpc>
            </a:pPr>
            <a:r>
              <a:rPr lang="ko-KR" altLang="en-US" dirty="0" smtClean="0">
                <a:solidFill>
                  <a:schemeClr val="bg1">
                    <a:lumMod val="85000"/>
                  </a:schemeClr>
                </a:solidFill>
              </a:rPr>
              <a:t>데이터베이스 구조 최적화</a:t>
            </a:r>
            <a:endParaRPr lang="en-US" altLang="ko-KR" dirty="0" smtClean="0">
              <a:solidFill>
                <a:schemeClr val="bg1">
                  <a:lumMod val="85000"/>
                </a:schemeClr>
              </a:solidFill>
            </a:endParaRPr>
          </a:p>
          <a:p>
            <a:pPr lvl="1">
              <a:lnSpc>
                <a:spcPct val="200000"/>
              </a:lnSpc>
            </a:pPr>
            <a:endParaRPr lang="ko-KR" altLang="en-US" sz="1050" dirty="0" smtClean="0">
              <a:solidFill>
                <a:schemeClr val="bg1">
                  <a:lumMod val="8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ko-KR" altLang="en-US" sz="2000" b="1" dirty="0" smtClean="0">
                <a:solidFill>
                  <a:schemeClr val="bg1">
                    <a:lumMod val="85000"/>
                  </a:schemeClr>
                </a:solidFill>
              </a:rPr>
              <a:t>데이터 모델링</a:t>
            </a:r>
            <a:r>
              <a:rPr lang="en-US" altLang="ko-KR" sz="2000" b="1" dirty="0" smtClean="0">
                <a:solidFill>
                  <a:schemeClr val="bg1">
                    <a:lumMod val="85000"/>
                  </a:schemeClr>
                </a:solidFill>
              </a:rPr>
              <a:t>(Data Modeling)</a:t>
            </a:r>
            <a:endParaRPr lang="ko-KR" altLang="en-US" sz="2000" dirty="0" smtClean="0">
              <a:solidFill>
                <a:schemeClr val="bg1">
                  <a:lumMod val="85000"/>
                </a:schemeClr>
              </a:solidFill>
            </a:endParaRPr>
          </a:p>
          <a:p>
            <a:pPr lvl="1">
              <a:lnSpc>
                <a:spcPct val="200000"/>
              </a:lnSpc>
            </a:pPr>
            <a:r>
              <a:rPr lang="ko-KR" altLang="en-US" dirty="0" smtClean="0">
                <a:solidFill>
                  <a:schemeClr val="bg1">
                    <a:lumMod val="85000"/>
                  </a:schemeClr>
                </a:solidFill>
              </a:rPr>
              <a:t>시스템 데이터처리에 대한 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논리적 구조 </a:t>
            </a:r>
            <a:r>
              <a:rPr lang="ko-KR" altLang="en-US" dirty="0" smtClean="0">
                <a:solidFill>
                  <a:schemeClr val="bg1">
                    <a:lumMod val="85000"/>
                  </a:schemeClr>
                </a:solidFill>
              </a:rPr>
              <a:t>수립</a:t>
            </a:r>
            <a:endParaRPr lang="en-US" altLang="ko-KR" dirty="0" smtClean="0">
              <a:solidFill>
                <a:schemeClr val="bg1">
                  <a:lumMod val="85000"/>
                </a:schemeClr>
              </a:solidFill>
            </a:endParaRPr>
          </a:p>
          <a:p>
            <a:pPr lvl="1">
              <a:lnSpc>
                <a:spcPct val="200000"/>
              </a:lnSpc>
            </a:pPr>
            <a:endParaRPr lang="ko-KR" altLang="en-US" sz="1050" dirty="0">
              <a:solidFill>
                <a:schemeClr val="bg1">
                  <a:lumMod val="8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ko-KR" altLang="en-US" sz="2000" b="1" dirty="0">
                <a:solidFill>
                  <a:schemeClr val="bg1">
                    <a:lumMod val="85000"/>
                  </a:schemeClr>
                </a:solidFill>
              </a:rPr>
              <a:t>비즈니스 규칙</a:t>
            </a:r>
            <a:r>
              <a:rPr lang="en-US" altLang="ko-KR" sz="2000" b="1" dirty="0">
                <a:solidFill>
                  <a:schemeClr val="bg1">
                    <a:lumMod val="85000"/>
                  </a:schemeClr>
                </a:solidFill>
              </a:rPr>
              <a:t>(Business Rules)</a:t>
            </a:r>
            <a:endParaRPr lang="ko-KR" altLang="en-US" sz="2000" dirty="0">
              <a:solidFill>
                <a:schemeClr val="bg1">
                  <a:lumMod val="85000"/>
                </a:schemeClr>
              </a:solidFill>
            </a:endParaRPr>
          </a:p>
          <a:p>
            <a:pPr lvl="1">
              <a:lnSpc>
                <a:spcPct val="200000"/>
              </a:lnSpc>
            </a:pPr>
            <a:r>
              <a:rPr lang="ko-KR" altLang="en-US" dirty="0" smtClean="0">
                <a:solidFill>
                  <a:schemeClr val="bg1">
                    <a:lumMod val="85000"/>
                  </a:schemeClr>
                </a:solidFill>
              </a:rPr>
              <a:t>데이터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흐름을 논리적으로 </a:t>
            </a:r>
            <a:r>
              <a:rPr lang="ko-KR" altLang="en-US" dirty="0" smtClean="0">
                <a:solidFill>
                  <a:schemeClr val="bg1">
                    <a:lumMod val="85000"/>
                  </a:schemeClr>
                </a:solidFill>
              </a:rPr>
              <a:t>설계</a:t>
            </a:r>
            <a:endParaRPr lang="en-US" altLang="ko-KR" dirty="0" smtClean="0">
              <a:solidFill>
                <a:schemeClr val="bg1">
                  <a:lumMod val="85000"/>
                </a:schemeClr>
              </a:solidFill>
            </a:endParaRPr>
          </a:p>
          <a:p>
            <a:pPr lvl="1">
              <a:lnSpc>
                <a:spcPct val="200000"/>
              </a:lnSpc>
            </a:pPr>
            <a:endParaRPr lang="ko-KR" altLang="en-US" sz="1050" dirty="0">
              <a:solidFill>
                <a:schemeClr val="bg1">
                  <a:lumMod val="8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ko-KR" altLang="en-US" sz="2000" b="1" dirty="0" err="1">
                <a:solidFill>
                  <a:schemeClr val="bg1">
                    <a:lumMod val="85000"/>
                  </a:schemeClr>
                </a:solidFill>
              </a:rPr>
              <a:t>유스케이스</a:t>
            </a:r>
            <a:r>
              <a:rPr lang="ko-KR" altLang="en-US" sz="2000" b="1" dirty="0">
                <a:solidFill>
                  <a:schemeClr val="bg1">
                    <a:lumMod val="85000"/>
                  </a:schemeClr>
                </a:solidFill>
              </a:rPr>
              <a:t> 다이어그램</a:t>
            </a:r>
            <a:r>
              <a:rPr lang="en-US" altLang="ko-KR" sz="2000" b="1" dirty="0">
                <a:solidFill>
                  <a:schemeClr val="bg1">
                    <a:lumMod val="85000"/>
                  </a:schemeClr>
                </a:solidFill>
              </a:rPr>
              <a:t>(Use Case Diagram)</a:t>
            </a:r>
            <a:endParaRPr lang="ko-KR" altLang="en-US" sz="2000" dirty="0">
              <a:solidFill>
                <a:schemeClr val="bg1">
                  <a:lumMod val="85000"/>
                </a:schemeClr>
              </a:solidFill>
            </a:endParaRPr>
          </a:p>
          <a:p>
            <a:pPr lvl="1">
              <a:lnSpc>
                <a:spcPct val="200000"/>
              </a:lnSpc>
            </a:pP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사용자가 시스템을 어떻게 이용하는지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, </a:t>
            </a:r>
            <a:r>
              <a:rPr lang="en-US" altLang="ko-KR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ko-KR" altLang="en-US" dirty="0" smtClean="0">
                <a:solidFill>
                  <a:schemeClr val="bg1">
                    <a:lumMod val="85000"/>
                  </a:schemeClr>
                </a:solidFill>
              </a:rPr>
              <a:t>주요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기능 및 프로세스를 시각적으로 표현</a:t>
            </a:r>
          </a:p>
          <a:p>
            <a:pPr lvl="0">
              <a:lnSpc>
                <a:spcPct val="99600"/>
              </a:lnSpc>
            </a:pPr>
            <a:endParaRPr lang="en-US" altLang="ko-KR" sz="2800" spc="-100" dirty="0" smtClean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lvl="0">
              <a:lnSpc>
                <a:spcPct val="99600"/>
              </a:lnSpc>
            </a:pPr>
            <a:endParaRPr lang="en-US" altLang="ko-KR" sz="2800" spc="-100" dirty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lvl="0">
              <a:lnSpc>
                <a:spcPct val="99600"/>
              </a:lnSpc>
            </a:pPr>
            <a:endParaRPr lang="en-US" altLang="ko-KR" sz="2800" spc="-100" dirty="0" smtClean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lvl="0">
              <a:lnSpc>
                <a:spcPct val="99600"/>
              </a:lnSpc>
            </a:pPr>
            <a:endParaRPr lang="ko-KR" altLang="en-US" sz="2800" spc="-100" dirty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92792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/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0" y="0"/>
            <a:ext cx="482600" cy="736600"/>
          </a:xfrm>
          <a:prstGeom prst="rect">
            <a:avLst/>
          </a:prstGeom>
        </p:spPr>
      </p:pic>
      <p:pic>
        <p:nvPicPr>
          <p:cNvPr id="7" name="Picture 4"/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15773400" y="5524500"/>
            <a:ext cx="2971800" cy="2971800"/>
          </a:xfrm>
          <a:prstGeom prst="rect">
            <a:avLst/>
          </a:prstGeom>
        </p:spPr>
      </p:pic>
      <p:sp>
        <p:nvSpPr>
          <p:cNvPr id="8" name="TextBox 5"/>
          <p:cNvSpPr txBox="1"/>
          <p:nvPr/>
        </p:nvSpPr>
        <p:spPr>
          <a:xfrm>
            <a:off x="2286000" y="152400"/>
            <a:ext cx="12128500" cy="11557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>
              <a:lnSpc>
                <a:spcPct val="99600"/>
              </a:lnSpc>
            </a:pPr>
            <a:r>
              <a:rPr lang="en-US" altLang="ko-KR" sz="4400" spc="-200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ER diagram</a:t>
            </a:r>
            <a:endParaRPr lang="en-US" altLang="ko-KR" sz="4400" spc="-200" dirty="0">
              <a:solidFill>
                <a:srgbClr val="091E3C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562100"/>
            <a:ext cx="6858000" cy="315597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600" y="3543300"/>
            <a:ext cx="10744200" cy="629375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102140" y="2247900"/>
            <a:ext cx="384913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1</a:t>
            </a:r>
            <a:r>
              <a:rPr lang="ko-KR" altLang="en-US" sz="2400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차 추출</a:t>
            </a:r>
            <a:endParaRPr lang="en-US" altLang="ko-KR" sz="2400" dirty="0" smtClean="0">
              <a:solidFill>
                <a:srgbClr val="091E3C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endParaRPr lang="en-US" altLang="ko-KR" sz="2400" dirty="0" smtClean="0">
              <a:solidFill>
                <a:srgbClr val="091E3C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r>
              <a:rPr lang="en-US" altLang="ko-KR" sz="2400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		-&gt;     2</a:t>
            </a:r>
            <a:r>
              <a:rPr lang="ko-KR" altLang="en-US" sz="2400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차 추출 </a:t>
            </a:r>
            <a:endParaRPr lang="ko-KR" altLang="en-US" sz="2400" dirty="0">
              <a:solidFill>
                <a:srgbClr val="091E3C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32345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/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0" y="0"/>
            <a:ext cx="482600" cy="736600"/>
          </a:xfrm>
          <a:prstGeom prst="rect">
            <a:avLst/>
          </a:prstGeom>
        </p:spPr>
      </p:pic>
      <p:pic>
        <p:nvPicPr>
          <p:cNvPr id="7" name="Picture 4"/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11734800" y="-749300"/>
            <a:ext cx="2971800" cy="2971800"/>
          </a:xfrm>
          <a:prstGeom prst="rect">
            <a:avLst/>
          </a:prstGeom>
        </p:spPr>
      </p:pic>
      <p:sp>
        <p:nvSpPr>
          <p:cNvPr id="8" name="TextBox 5"/>
          <p:cNvSpPr txBox="1"/>
          <p:nvPr/>
        </p:nvSpPr>
        <p:spPr>
          <a:xfrm>
            <a:off x="1802962" y="736600"/>
            <a:ext cx="3124200" cy="11557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>
              <a:lnSpc>
                <a:spcPct val="99600"/>
              </a:lnSpc>
            </a:pPr>
            <a:r>
              <a:rPr lang="en-US" altLang="ko-KR" sz="4400" spc="-200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Flow </a:t>
            </a:r>
            <a:r>
              <a:rPr lang="en-US" altLang="ko-KR" sz="4400" spc="-200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Chart</a:t>
            </a:r>
          </a:p>
          <a:p>
            <a:pPr lvl="0" algn="l">
              <a:lnSpc>
                <a:spcPct val="99600"/>
              </a:lnSpc>
            </a:pPr>
            <a:endParaRPr lang="ko-KR" sz="4400" spc="-200" dirty="0">
              <a:solidFill>
                <a:srgbClr val="091E3C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7000" y="3009900"/>
            <a:ext cx="12751238" cy="6144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07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342900"/>
            <a:ext cx="16627888" cy="9348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7027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/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0"/>
            <a:ext cx="482600" cy="736600"/>
          </a:xfrm>
          <a:prstGeom prst="rect">
            <a:avLst/>
          </a:prstGeom>
        </p:spPr>
      </p:pic>
      <p:pic>
        <p:nvPicPr>
          <p:cNvPr id="6" name="Picture 4"/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15773400" y="5524500"/>
            <a:ext cx="2971800" cy="2971800"/>
          </a:xfrm>
          <a:prstGeom prst="rect">
            <a:avLst/>
          </a:prstGeom>
        </p:spPr>
      </p:pic>
      <p:sp>
        <p:nvSpPr>
          <p:cNvPr id="7" name="TextBox 5"/>
          <p:cNvSpPr txBox="1"/>
          <p:nvPr/>
        </p:nvSpPr>
        <p:spPr>
          <a:xfrm>
            <a:off x="13030200" y="-36012"/>
            <a:ext cx="5029200" cy="11557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>
              <a:lnSpc>
                <a:spcPct val="99600"/>
              </a:lnSpc>
            </a:pPr>
            <a:r>
              <a:rPr lang="en-US" altLang="ko-KR" sz="4400" spc="-200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Sequence diagram</a:t>
            </a:r>
            <a:endParaRPr lang="en-US" altLang="ko-KR" sz="4400" spc="-200" dirty="0">
              <a:solidFill>
                <a:srgbClr val="091E3C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805"/>
          <a:stretch/>
        </p:blipFill>
        <p:spPr>
          <a:xfrm>
            <a:off x="212073" y="266700"/>
            <a:ext cx="9258738" cy="5791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758"/>
          <a:stretch/>
        </p:blipFill>
        <p:spPr>
          <a:xfrm>
            <a:off x="7239998" y="1714500"/>
            <a:ext cx="10027653" cy="81878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44379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blackWhite">
          <a:xfrm>
            <a:off x="0" y="0"/>
            <a:ext cx="11583737" cy="102870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219200" y="1803400"/>
            <a:ext cx="5308600" cy="1422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endParaRPr lang="en-US" sz="8000" b="0" i="0" u="none" strike="noStrike" spc="-300" dirty="0">
              <a:solidFill>
                <a:srgbClr val="002841"/>
              </a:solidFill>
              <a:latin typeface="Hallym Gothic Bold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787"/>
          <a:stretch/>
        </p:blipFill>
        <p:spPr>
          <a:xfrm>
            <a:off x="11583737" y="5372100"/>
            <a:ext cx="6680200" cy="5365594"/>
          </a:xfrm>
          <a:prstGeom prst="rect">
            <a:avLst/>
          </a:prstGeom>
          <a:noFill/>
          <a:ln>
            <a:noFill/>
          </a:ln>
          <a:effectLst>
            <a:glow rad="25400">
              <a:schemeClr val="bg1">
                <a:alpha val="99000"/>
              </a:schemeClr>
            </a:glow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sp>
        <p:nvSpPr>
          <p:cNvPr id="22" name="TextBox 8"/>
          <p:cNvSpPr txBox="1"/>
          <p:nvPr/>
        </p:nvSpPr>
        <p:spPr bwMode="blackWhite">
          <a:xfrm>
            <a:off x="990600" y="2171700"/>
            <a:ext cx="10388600" cy="784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ko-KR" altLang="en-US" sz="4800" spc="-100" dirty="0" smtClean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물리 적 설계</a:t>
            </a:r>
            <a:endParaRPr lang="en-US" altLang="ko-KR" sz="4800" spc="-100" dirty="0" smtClean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lvl="0">
              <a:lnSpc>
                <a:spcPct val="99600"/>
              </a:lnSpc>
            </a:pPr>
            <a:endParaRPr lang="en-US" altLang="ko-KR" spc="-100" dirty="0" smtClean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lvl="0">
              <a:lnSpc>
                <a:spcPct val="99600"/>
              </a:lnSpc>
            </a:pPr>
            <a:endParaRPr lang="en-US" altLang="ko-KR" spc="-100" dirty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lvl="0">
              <a:lnSpc>
                <a:spcPct val="99600"/>
              </a:lnSpc>
            </a:pPr>
            <a:endParaRPr lang="en-US" altLang="ko-KR" spc="-100" dirty="0" smtClean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lvl="0">
              <a:lnSpc>
                <a:spcPct val="200000"/>
              </a:lnSpc>
            </a:pPr>
            <a:endParaRPr lang="en-US" altLang="ko-KR" sz="200" dirty="0">
              <a:solidFill>
                <a:schemeClr val="bg1">
                  <a:lumMod val="8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ko-KR" altLang="en-US" sz="2000" b="1" dirty="0">
                <a:solidFill>
                  <a:schemeClr val="bg1">
                    <a:lumMod val="85000"/>
                  </a:schemeClr>
                </a:solidFill>
              </a:rPr>
              <a:t>데이터베이스 스키마</a:t>
            </a:r>
            <a:r>
              <a:rPr lang="en-US" altLang="ko-KR" sz="2000" b="1" dirty="0">
                <a:solidFill>
                  <a:schemeClr val="bg1">
                    <a:lumMod val="85000"/>
                  </a:schemeClr>
                </a:solidFill>
              </a:rPr>
              <a:t>(Database Schema) </a:t>
            </a:r>
            <a:r>
              <a:rPr lang="ko-KR" altLang="en-US" sz="2000" b="1" dirty="0">
                <a:solidFill>
                  <a:schemeClr val="bg1">
                    <a:lumMod val="85000"/>
                  </a:schemeClr>
                </a:solidFill>
              </a:rPr>
              <a:t>정의</a:t>
            </a:r>
          </a:p>
          <a:p>
            <a:pPr lvl="1">
              <a:lnSpc>
                <a:spcPct val="200000"/>
              </a:lnSpc>
            </a:pPr>
            <a:r>
              <a:rPr lang="ko-KR" altLang="en-US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타입과 제약 조건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(Primary Key, Foreign Key, Index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등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) </a:t>
            </a:r>
            <a:r>
              <a:rPr lang="ko-KR" altLang="en-US" dirty="0" smtClean="0">
                <a:solidFill>
                  <a:schemeClr val="bg1">
                    <a:lumMod val="85000"/>
                  </a:schemeClr>
                </a:solidFill>
              </a:rPr>
              <a:t>설정</a:t>
            </a:r>
            <a:endParaRPr lang="en-US" altLang="ko-KR" dirty="0" smtClean="0">
              <a:solidFill>
                <a:schemeClr val="bg1">
                  <a:lumMod val="85000"/>
                </a:schemeClr>
              </a:solidFill>
            </a:endParaRPr>
          </a:p>
          <a:p>
            <a:pPr lvl="1">
              <a:lnSpc>
                <a:spcPct val="200000"/>
              </a:lnSpc>
            </a:pPr>
            <a:endParaRPr lang="ko-KR" altLang="en-US" sz="1000" dirty="0">
              <a:solidFill>
                <a:schemeClr val="bg1">
                  <a:lumMod val="8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ko-KR" altLang="en-US" sz="2000" b="1" dirty="0">
                <a:solidFill>
                  <a:schemeClr val="bg1">
                    <a:lumMod val="85000"/>
                  </a:schemeClr>
                </a:solidFill>
              </a:rPr>
              <a:t>인덱싱</a:t>
            </a:r>
            <a:r>
              <a:rPr lang="en-US" altLang="ko-KR" sz="2000" b="1" dirty="0">
                <a:solidFill>
                  <a:schemeClr val="bg1">
                    <a:lumMod val="85000"/>
                  </a:schemeClr>
                </a:solidFill>
              </a:rPr>
              <a:t>(Indexing) </a:t>
            </a:r>
            <a:r>
              <a:rPr lang="ko-KR" altLang="en-US" sz="2000" b="1" dirty="0" smtClean="0">
                <a:solidFill>
                  <a:schemeClr val="bg1">
                    <a:lumMod val="85000"/>
                  </a:schemeClr>
                </a:solidFill>
              </a:rPr>
              <a:t>최적화</a:t>
            </a:r>
            <a:endParaRPr lang="en-US" altLang="ko-KR" sz="2000" b="1" dirty="0" smtClean="0">
              <a:solidFill>
                <a:schemeClr val="bg1">
                  <a:lumMod val="85000"/>
                </a:schemeClr>
              </a:solidFill>
            </a:endParaRPr>
          </a:p>
          <a:p>
            <a:pPr lvl="1">
              <a:lnSpc>
                <a:spcPct val="200000"/>
              </a:lnSpc>
            </a:pPr>
            <a:endParaRPr lang="ko-KR" altLang="en-US" sz="1000" dirty="0">
              <a:solidFill>
                <a:schemeClr val="bg1">
                  <a:lumMod val="8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ko-KR" altLang="en-US" sz="2000" b="1" dirty="0" smtClean="0">
                <a:solidFill>
                  <a:schemeClr val="bg1">
                    <a:lumMod val="85000"/>
                  </a:schemeClr>
                </a:solidFill>
              </a:rPr>
              <a:t>트랜잭션 </a:t>
            </a:r>
            <a:r>
              <a:rPr lang="ko-KR" altLang="en-US" sz="2000" b="1" dirty="0">
                <a:solidFill>
                  <a:schemeClr val="bg1">
                    <a:lumMod val="85000"/>
                  </a:schemeClr>
                </a:solidFill>
              </a:rPr>
              <a:t>관리 및 동시성 제어</a:t>
            </a:r>
            <a:r>
              <a:rPr lang="en-US" altLang="ko-KR" sz="2000" b="1" dirty="0">
                <a:solidFill>
                  <a:schemeClr val="bg1">
                    <a:lumMod val="85000"/>
                  </a:schemeClr>
                </a:solidFill>
              </a:rPr>
              <a:t>(Transaction Management &amp; Concurrency Control)</a:t>
            </a:r>
            <a:endParaRPr lang="ko-KR" altLang="en-US" sz="2000" b="1" dirty="0">
              <a:solidFill>
                <a:schemeClr val="bg1">
                  <a:lumMod val="85000"/>
                </a:schemeClr>
              </a:solidFill>
            </a:endParaRPr>
          </a:p>
          <a:p>
            <a:pPr lvl="1">
              <a:lnSpc>
                <a:spcPct val="200000"/>
              </a:lnSpc>
            </a:pPr>
            <a:r>
              <a:rPr lang="ko-KR" altLang="en-US" dirty="0" smtClean="0">
                <a:solidFill>
                  <a:schemeClr val="bg1">
                    <a:lumMod val="85000"/>
                  </a:schemeClr>
                </a:solidFill>
              </a:rPr>
              <a:t>다중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사용자 환경에서의 데이터 충돌 방지</a:t>
            </a:r>
          </a:p>
          <a:p>
            <a:pPr lvl="1">
              <a:lnSpc>
                <a:spcPct val="200000"/>
              </a:lnSpc>
            </a:pPr>
            <a:r>
              <a:rPr lang="ko-KR" altLang="en-US" dirty="0" smtClean="0">
                <a:solidFill>
                  <a:schemeClr val="bg1">
                    <a:lumMod val="85000"/>
                  </a:schemeClr>
                </a:solidFill>
              </a:rPr>
              <a:t>트랜잭션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격리 수준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(Isolation Level) </a:t>
            </a:r>
            <a:r>
              <a:rPr lang="ko-KR" altLang="en-US" dirty="0" smtClean="0">
                <a:solidFill>
                  <a:schemeClr val="bg1">
                    <a:lumMod val="85000"/>
                  </a:schemeClr>
                </a:solidFill>
              </a:rPr>
              <a:t>설정</a:t>
            </a:r>
            <a:endParaRPr lang="en-US" altLang="ko-KR" dirty="0" smtClean="0">
              <a:solidFill>
                <a:schemeClr val="bg1">
                  <a:lumMod val="85000"/>
                </a:schemeClr>
              </a:solidFill>
            </a:endParaRPr>
          </a:p>
          <a:p>
            <a:pPr lvl="1">
              <a:lnSpc>
                <a:spcPct val="200000"/>
              </a:lnSpc>
            </a:pPr>
            <a:endParaRPr lang="ko-KR" altLang="en-US" sz="1000" dirty="0">
              <a:solidFill>
                <a:schemeClr val="bg1">
                  <a:lumMod val="8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ko-KR" altLang="en-US" sz="2000" b="1" dirty="0">
                <a:solidFill>
                  <a:schemeClr val="bg1">
                    <a:lumMod val="85000"/>
                  </a:schemeClr>
                </a:solidFill>
              </a:rPr>
              <a:t>보안</a:t>
            </a:r>
            <a:r>
              <a:rPr lang="en-US" altLang="ko-KR" sz="2000" b="1" dirty="0">
                <a:solidFill>
                  <a:schemeClr val="bg1">
                    <a:lumMod val="85000"/>
                  </a:schemeClr>
                </a:solidFill>
              </a:rPr>
              <a:t>(Security) </a:t>
            </a:r>
            <a:r>
              <a:rPr lang="ko-KR" altLang="en-US" sz="2000" b="1" dirty="0">
                <a:solidFill>
                  <a:schemeClr val="bg1">
                    <a:lumMod val="85000"/>
                  </a:schemeClr>
                </a:solidFill>
              </a:rPr>
              <a:t>및 접근 제어</a:t>
            </a:r>
          </a:p>
          <a:p>
            <a:pPr lvl="1">
              <a:lnSpc>
                <a:spcPct val="200000"/>
              </a:lnSpc>
            </a:pP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사용자 권한 관리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(Role-based Access Control)</a:t>
            </a:r>
          </a:p>
          <a:p>
            <a:pPr lvl="1">
              <a:lnSpc>
                <a:spcPct val="200000"/>
              </a:lnSpc>
            </a:pP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데이터 암호화 및 백업 전략 수립</a:t>
            </a:r>
          </a:p>
          <a:p>
            <a:pPr lvl="0">
              <a:lnSpc>
                <a:spcPct val="99600"/>
              </a:lnSpc>
            </a:pPr>
            <a:endParaRPr lang="en-US" altLang="ko-KR" sz="2800" spc="-100" dirty="0" smtClean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lvl="0">
              <a:lnSpc>
                <a:spcPct val="99600"/>
              </a:lnSpc>
            </a:pPr>
            <a:endParaRPr lang="en-US" altLang="ko-KR" sz="2800" spc="-100" dirty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lvl="0">
              <a:lnSpc>
                <a:spcPct val="99600"/>
              </a:lnSpc>
            </a:pPr>
            <a:endParaRPr lang="en-US" altLang="ko-KR" sz="2800" spc="-100" dirty="0" smtClean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lvl="0">
              <a:lnSpc>
                <a:spcPct val="99600"/>
              </a:lnSpc>
            </a:pPr>
            <a:endParaRPr lang="ko-KR" altLang="en-US" sz="2800" spc="-100" dirty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88444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043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495300"/>
            <a:ext cx="5105400" cy="952009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4800" y="1638300"/>
            <a:ext cx="9508632" cy="7934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2378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1028700"/>
            <a:ext cx="8164227" cy="778425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2600" y="1516284"/>
            <a:ext cx="7669635" cy="7296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2985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4D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0" y="0"/>
            <a:ext cx="482600" cy="7366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460500" y="1092200"/>
            <a:ext cx="15367000" cy="1155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>
              <a:lnSpc>
                <a:spcPct val="99600"/>
              </a:lnSpc>
              <a:defRPr/>
            </a:pPr>
            <a:r>
              <a:rPr lang="ko-KR" altLang="en-US" sz="6500" b="1" spc="-200" dirty="0" smtClean="0">
                <a:solidFill>
                  <a:srgbClr val="FFFFFF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사용자    </a:t>
            </a:r>
            <a:r>
              <a:rPr kumimoji="0" lang="ko-KR" altLang="en-US" sz="6500" b="1" i="0" u="none" strike="noStrike" kern="1200" cap="none" spc="-2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시스템</a:t>
            </a:r>
            <a:r>
              <a:rPr kumimoji="0" lang="en-US" sz="6500" b="1" i="0" u="none" strike="noStrike" kern="1200" cap="none" spc="-2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6500" b="1" i="0" u="none" strike="noStrike" kern="1200" cap="none" spc="-2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구조</a:t>
            </a:r>
            <a:endParaRPr kumimoji="0" lang="ko-KR" altLang="en-US" sz="6500" b="1" i="0" u="none" strike="noStrike" kern="1200" cap="none" spc="-2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1300" y="3962400"/>
            <a:ext cx="5168900" cy="5168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6400" y="4140200"/>
            <a:ext cx="4851400" cy="4851400"/>
          </a:xfrm>
          <a:prstGeom prst="rect">
            <a:avLst/>
          </a:prstGeom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</p:pic>
      <p:sp>
        <p:nvSpPr>
          <p:cNvPr id="6" name="TextBox 6"/>
          <p:cNvSpPr txBox="1"/>
          <p:nvPr/>
        </p:nvSpPr>
        <p:spPr>
          <a:xfrm>
            <a:off x="7137400" y="6007100"/>
            <a:ext cx="4089400" cy="1092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8714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500" b="0" i="0" u="none" strike="noStrike" kern="1200" cap="none" spc="-10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사용자</a:t>
            </a:r>
          </a:p>
          <a:p>
            <a:pPr marL="0" marR="0" lvl="0" indent="0" algn="ctr" defTabSz="914400" rtl="0" eaLnBrk="1" fontAlgn="auto" latinLnBrk="0" hangingPunct="1">
              <a:lnSpc>
                <a:spcPct val="8714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-10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(User)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58900" y="3746500"/>
            <a:ext cx="4432300" cy="4826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marL="0" marR="0" lvl="0" indent="0" algn="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서비스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이용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18200" y="3657600"/>
            <a:ext cx="749300" cy="7493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5969000" y="3721100"/>
            <a:ext cx="6350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900" b="0" i="0" u="none" strike="noStrike" kern="1200" cap="none" spc="-10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01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132725" y="4229100"/>
            <a:ext cx="2628900" cy="927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R="0" lvl="0" algn="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ko-KR" altLang="en-US" sz="2200" b="0" i="0" u="none" strike="noStrike" kern="1200" cap="none" spc="-100" normalizeH="0" baseline="0" noProof="0" dirty="0">
              <a:ln>
                <a:noFill/>
              </a:ln>
              <a:solidFill>
                <a:srgbClr val="D0DAF5"/>
              </a:solidFill>
              <a:effectLst/>
              <a:uLnTx/>
              <a:uFillTx/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0" marR="0" lvl="0" indent="0" algn="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</a:t>
            </a:r>
            <a:r>
              <a:rPr kumimoji="0" lang="ko-KR" altLang="en-US" sz="2800" b="0" i="0" u="sng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차량</a:t>
            </a:r>
            <a:r>
              <a:rPr kumimoji="0" lang="en-US" sz="2800" b="0" i="0" u="sng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800" b="0" i="0" u="sng" strike="noStrike" kern="1200" cap="none" spc="-100" normalizeH="0" baseline="0" noProof="0" dirty="0" smtClean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점검 예약</a:t>
            </a:r>
            <a:endParaRPr kumimoji="0" lang="ko-KR" altLang="en-US" sz="2800" b="0" i="0" u="sng" strike="noStrike" kern="1200" cap="none" spc="-100" normalizeH="0" baseline="0" noProof="0" dirty="0">
              <a:ln>
                <a:noFill/>
              </a:ln>
              <a:solidFill>
                <a:srgbClr val="D0DAF5"/>
              </a:solidFill>
              <a:effectLst/>
              <a:uLnTx/>
              <a:uFillTx/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0" marR="0" lvl="0" indent="0" algn="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</a:t>
            </a:r>
            <a:r>
              <a:rPr kumimoji="0" lang="ko-KR" altLang="en-US" sz="22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맞춤</a:t>
            </a:r>
            <a:r>
              <a:rPr kumimoji="0" lang="en-US" sz="22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정비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상담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30300" y="6997700"/>
            <a:ext cx="4381500" cy="4826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marL="0" marR="0" lvl="0" indent="0" algn="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관리</a:t>
            </a: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요청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6900" y="6908800"/>
            <a:ext cx="749300" cy="7493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5715000" y="6997700"/>
            <a:ext cx="6350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900" b="0" i="0" u="none" strike="noStrike" kern="1200" cap="none" spc="-10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03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286000" y="7759700"/>
            <a:ext cx="3225800" cy="156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</a:t>
            </a:r>
            <a:r>
              <a:rPr kumimoji="0" lang="ko-KR" altLang="en-US" sz="2800" b="0" i="0" u="sng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유지보수</a:t>
            </a:r>
            <a:r>
              <a:rPr kumimoji="0" lang="en-US" sz="2800" b="0" i="0" u="sng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800" b="0" i="0" u="sng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일정</a:t>
            </a:r>
            <a:r>
              <a:rPr kumimoji="0" lang="en-US" sz="2800" b="0" i="0" u="sng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800" b="0" i="0" u="sng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관리</a:t>
            </a:r>
          </a:p>
          <a:p>
            <a:pPr marL="0" marR="0" lvl="0" indent="0" algn="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</a:t>
            </a:r>
            <a:r>
              <a:rPr kumimoji="0" lang="en-US" sz="22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교체</a:t>
            </a:r>
            <a:r>
              <a:rPr kumimoji="0" lang="en-US" sz="28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800" b="0" i="0" u="sng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알림</a:t>
            </a:r>
            <a:r>
              <a:rPr kumimoji="0" lang="en-US" sz="2800" b="0" i="0" u="sng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800" b="0" i="0" u="sng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설정</a:t>
            </a:r>
            <a:endParaRPr kumimoji="0" lang="ko-KR" altLang="en-US" sz="2200" b="0" i="0" u="sng" strike="noStrike" kern="1200" cap="none" spc="-100" normalizeH="0" baseline="0" noProof="0" dirty="0">
              <a:ln>
                <a:noFill/>
              </a:ln>
              <a:solidFill>
                <a:srgbClr val="D0DAF5"/>
              </a:solidFill>
              <a:effectLst/>
              <a:uLnTx/>
              <a:uFillTx/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0" marR="0" lvl="0" indent="0" algn="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200" b="0" i="0" u="none" strike="noStrike" kern="1200" cap="none" spc="-100" normalizeH="0" baseline="0" noProof="0" dirty="0">
              <a:ln>
                <a:noFill/>
              </a:ln>
              <a:solidFill>
                <a:srgbClr val="D0DAF5"/>
              </a:solidFill>
              <a:effectLst/>
              <a:uLnTx/>
              <a:uFillTx/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2585700" y="3759200"/>
            <a:ext cx="4508500" cy="4826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marL="0" marR="0" lvl="0" indent="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정보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확인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71300" y="3670300"/>
            <a:ext cx="749300" cy="749300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11734800" y="3771900"/>
            <a:ext cx="6350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900" b="0" i="0" u="none" strike="noStrike" kern="1200" cap="none" spc="-10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02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2287250" y="4381500"/>
            <a:ext cx="4495800" cy="1231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marR="0" lvl="0" indent="-34290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22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부품</a:t>
            </a:r>
            <a:r>
              <a:rPr kumimoji="0" lang="en-US" sz="22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en-US" sz="22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800" b="0" i="0" u="sng" strike="noStrike" kern="1200" cap="none" spc="-100" normalizeH="0" baseline="0" noProof="0" dirty="0" smtClean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최저가 </a:t>
            </a:r>
            <a:r>
              <a:rPr kumimoji="0" lang="en-US" sz="2800" b="0" i="0" u="sng" strike="noStrike" kern="1200" cap="none" spc="-100" normalizeH="0" baseline="0" noProof="0" dirty="0" smtClean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800" b="0" i="0" u="sng" strike="noStrike" kern="1200" cap="none" spc="-100" normalizeH="0" baseline="0" noProof="0" dirty="0" smtClean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비교</a:t>
            </a:r>
            <a:endParaRPr kumimoji="0" lang="en-US" altLang="ko-KR" sz="2800" b="0" i="0" u="sng" strike="noStrike" kern="1200" cap="none" spc="-100" normalizeH="0" baseline="0" noProof="0" dirty="0" smtClean="0">
              <a:ln>
                <a:noFill/>
              </a:ln>
              <a:solidFill>
                <a:srgbClr val="D0DAF5"/>
              </a:solidFill>
              <a:effectLst/>
              <a:uLnTx/>
              <a:uFillTx/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2200" spc="-100" dirty="0" smtClean="0">
                <a:solidFill>
                  <a:srgbClr val="D0DAF5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추천 부품</a:t>
            </a:r>
            <a:r>
              <a:rPr lang="en-US" altLang="ko-KR" sz="2200" spc="-100" dirty="0" smtClean="0">
                <a:solidFill>
                  <a:srgbClr val="D0DAF5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, </a:t>
            </a:r>
            <a:r>
              <a:rPr lang="ko-KR" altLang="en-US" sz="2200" spc="-100" dirty="0" smtClean="0">
                <a:solidFill>
                  <a:srgbClr val="D0DAF5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정보 확인</a:t>
            </a:r>
            <a:endParaRPr kumimoji="0" lang="ko-KR" altLang="en-US" sz="2200" b="0" i="0" u="none" strike="noStrike" kern="1200" cap="none" spc="-100" normalizeH="0" baseline="0" noProof="0" dirty="0">
              <a:ln>
                <a:noFill/>
              </a:ln>
              <a:solidFill>
                <a:srgbClr val="D0DAF5"/>
              </a:solidFill>
              <a:effectLst/>
              <a:uLnTx/>
              <a:uFillTx/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2865100" y="6997700"/>
            <a:ext cx="4508500" cy="4826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marL="0" marR="0" lvl="0" indent="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예약</a:t>
            </a: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기능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4" name="Picture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12600" y="6908800"/>
            <a:ext cx="749300" cy="749300"/>
          </a:xfrm>
          <a:prstGeom prst="rect">
            <a:avLst/>
          </a:prstGeom>
        </p:spPr>
      </p:pic>
      <p:sp>
        <p:nvSpPr>
          <p:cNvPr id="25" name="TextBox 25"/>
          <p:cNvSpPr txBox="1"/>
          <p:nvPr/>
        </p:nvSpPr>
        <p:spPr>
          <a:xfrm>
            <a:off x="11963400" y="6997700"/>
            <a:ext cx="6350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900" b="0" i="0" u="none" strike="noStrike" kern="1200" cap="none" spc="-10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04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2589875" y="7632700"/>
            <a:ext cx="4495800" cy="156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</a:t>
            </a:r>
            <a:r>
              <a:rPr kumimoji="0" lang="ko-KR" altLang="en-US" sz="2800" b="0" i="0" u="sng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온라인</a:t>
            </a:r>
            <a:r>
              <a:rPr kumimoji="0" lang="en-US" sz="2800" b="0" i="0" u="sng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800" b="0" i="0" u="sng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예약</a:t>
            </a:r>
            <a:r>
              <a:rPr kumimoji="0" lang="en-US" sz="2800" b="0" i="0" u="sng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시스템</a:t>
            </a:r>
          </a:p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</a:t>
            </a:r>
            <a:r>
              <a:rPr kumimoji="0" lang="ko-KR" altLang="en-US" sz="2200" b="0" i="0" u="sng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긴급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정비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예약</a:t>
            </a:r>
          </a:p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</a:t>
            </a:r>
            <a:r>
              <a:rPr kumimoji="0" lang="ko-KR" altLang="en-US" sz="2200" b="0" i="0" u="sng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예약</a:t>
            </a:r>
            <a:r>
              <a:rPr kumimoji="0" lang="en-US" sz="2200" b="0" i="0" u="sng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sng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변경</a:t>
            </a:r>
            <a:r>
              <a:rPr kumimoji="0" lang="en-US" sz="2200" b="0" i="0" u="sng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sng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및</a:t>
            </a:r>
            <a:r>
              <a:rPr kumimoji="0" lang="en-US" sz="2200" b="0" i="0" u="sng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sng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취소</a:t>
            </a:r>
          </a:p>
        </p:txBody>
      </p:sp>
    </p:spTree>
    <p:extLst>
      <p:ext uri="{BB962C8B-B14F-4D97-AF65-F5344CB8AC3E}">
        <p14:creationId xmlns:p14="http://schemas.microsoft.com/office/powerpoint/2010/main" val="21347302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0"/>
            <a:ext cx="482600" cy="736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10452100" y="-1333500"/>
            <a:ext cx="2971800" cy="29718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2216150" y="889000"/>
            <a:ext cx="12128500" cy="11557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sz="6600" spc="-200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관리</a:t>
            </a:r>
            <a:r>
              <a:rPr lang="ko-KR" altLang="en-US" sz="6600" spc="-200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자</a:t>
            </a:r>
            <a:r>
              <a:rPr lang="en-US" sz="6600" spc="-200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6600" spc="-200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시스템</a:t>
            </a:r>
            <a:r>
              <a:rPr lang="en-US" altLang="ko-KR" sz="6600" spc="-200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en-US" altLang="ko-KR" sz="6600" spc="-200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 _1 </a:t>
            </a:r>
            <a:endParaRPr lang="ko-KR" sz="6600" spc="-200" dirty="0">
              <a:solidFill>
                <a:srgbClr val="091E3C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676400" y="2387600"/>
            <a:ext cx="1445260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1" algn="r">
              <a:lnSpc>
                <a:spcPct val="116199"/>
              </a:lnSpc>
            </a:pPr>
            <a:r>
              <a:rPr lang="ko-KR" sz="2400" spc="-100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차고지</a:t>
            </a:r>
            <a:r>
              <a:rPr lang="en-US" sz="2400" spc="-100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400" spc="-100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서비스의</a:t>
            </a:r>
            <a:r>
              <a:rPr lang="en-US" sz="2400" spc="-100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400" spc="-100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효율적인</a:t>
            </a:r>
            <a:r>
              <a:rPr lang="en-US" sz="2400" spc="-100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400" spc="-100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운영을</a:t>
            </a:r>
            <a:r>
              <a:rPr lang="en-US" sz="2400" spc="-100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400" spc="-100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위한</a:t>
            </a:r>
          </a:p>
          <a:p>
            <a:pPr lvl="1" algn="r">
              <a:lnSpc>
                <a:spcPct val="116199"/>
              </a:lnSpc>
            </a:pPr>
            <a:r>
              <a:rPr lang="en-US" sz="2400" spc="-100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5</a:t>
            </a:r>
            <a:r>
              <a:rPr lang="ko-KR" sz="2400" spc="-100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가지</a:t>
            </a:r>
            <a:r>
              <a:rPr lang="en-US" sz="2400" spc="-100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400" spc="-100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카테고리</a:t>
            </a:r>
            <a:r>
              <a:rPr lang="en-US" sz="2400" spc="-100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400" spc="-100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기반</a:t>
            </a:r>
            <a:r>
              <a:rPr lang="en-US" sz="2400" spc="-100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400" spc="-100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모듈화</a:t>
            </a:r>
            <a:r>
              <a:rPr lang="en-US" sz="2400" spc="-100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400" spc="-100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시스템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2500" y="3873500"/>
            <a:ext cx="6718300" cy="57277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47800" y="3619500"/>
            <a:ext cx="838200" cy="4953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4100" y="5143500"/>
            <a:ext cx="6489700" cy="43180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 bwMode="white">
          <a:xfrm>
            <a:off x="1473200" y="4368800"/>
            <a:ext cx="5791200" cy="5334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altLang="en-US" sz="3000" spc="-100" dirty="0" smtClean="0">
                <a:solidFill>
                  <a:srgbClr val="FFFFFF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타이어 교체 알림</a:t>
            </a:r>
            <a:endParaRPr lang="ko-KR" sz="3000" b="0" i="0" u="none" strike="noStrike" spc="-100" dirty="0">
              <a:solidFill>
                <a:srgbClr val="FFFFFF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473200" y="5664200"/>
            <a:ext cx="5626100" cy="3606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200000"/>
              </a:lnSpc>
            </a:pPr>
            <a:r>
              <a:rPr lang="en-US" sz="2200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</a:t>
            </a:r>
            <a:r>
              <a:rPr lang="ko-KR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견적</a:t>
            </a:r>
            <a:r>
              <a:rPr lang="en-US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서비스</a:t>
            </a:r>
          </a:p>
          <a:p>
            <a:pPr>
              <a:lnSpc>
                <a:spcPct val="200000"/>
              </a:lnSpc>
            </a:pPr>
            <a:r>
              <a:rPr lang="en-US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</a:t>
            </a:r>
            <a:r>
              <a:rPr lang="ko-KR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타이어</a:t>
            </a:r>
            <a:r>
              <a:rPr lang="en-US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교체</a:t>
            </a:r>
            <a:r>
              <a:rPr lang="en-US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altLang="en-US" sz="2200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알림 후 </a:t>
            </a:r>
            <a:r>
              <a:rPr lang="ko-KR" sz="2200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예약</a:t>
            </a:r>
            <a:endParaRPr lang="ko-KR" sz="2200" spc="-100" dirty="0">
              <a:solidFill>
                <a:srgbClr val="173460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>
              <a:lnSpc>
                <a:spcPct val="200000"/>
              </a:lnSpc>
            </a:pPr>
            <a:r>
              <a:rPr lang="en-US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</a:t>
            </a:r>
            <a:r>
              <a:rPr lang="ko-KR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부품</a:t>
            </a:r>
            <a:r>
              <a:rPr lang="en-US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관리</a:t>
            </a:r>
            <a:r>
              <a:rPr lang="en-US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en-US" sz="2200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및</a:t>
            </a:r>
            <a:r>
              <a:rPr lang="en-US" sz="2200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 </a:t>
            </a:r>
            <a:r>
              <a:rPr lang="ko-KR" sz="2200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재고</a:t>
            </a:r>
            <a:r>
              <a:rPr lang="en-US" sz="2200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시스템</a:t>
            </a:r>
          </a:p>
          <a:p>
            <a:pPr>
              <a:lnSpc>
                <a:spcPct val="200000"/>
              </a:lnSpc>
            </a:pPr>
            <a:r>
              <a:rPr lang="en-US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AOS </a:t>
            </a:r>
            <a:r>
              <a:rPr lang="ko-KR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연동</a:t>
            </a:r>
            <a:r>
              <a:rPr lang="en-US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(</a:t>
            </a:r>
            <a:r>
              <a:rPr lang="ko-KR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자동</a:t>
            </a:r>
            <a:r>
              <a:rPr lang="en-US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알림</a:t>
            </a:r>
            <a:r>
              <a:rPr lang="en-US" sz="2200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,  </a:t>
            </a:r>
            <a:r>
              <a:rPr lang="ko-KR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재고</a:t>
            </a:r>
            <a:r>
              <a:rPr lang="en-US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확인</a:t>
            </a:r>
            <a:r>
              <a:rPr lang="en-US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)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80400" y="3873500"/>
            <a:ext cx="6718300" cy="57404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01100" y="3619500"/>
            <a:ext cx="838200" cy="4953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82000" y="5143500"/>
            <a:ext cx="6489700" cy="43180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 bwMode="white">
          <a:xfrm>
            <a:off x="8801100" y="4368800"/>
            <a:ext cx="5791200" cy="5334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sz="3000" b="0" i="0" u="none" strike="noStrike" spc="-100" dirty="0">
                <a:solidFill>
                  <a:srgbClr val="FFFFFF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타이어</a:t>
            </a:r>
            <a:r>
              <a:rPr lang="en-US" sz="3000" b="0" i="0" u="none" strike="noStrike" spc="-100" dirty="0">
                <a:solidFill>
                  <a:srgbClr val="FFFFFF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lang="ko-KR" sz="3000" b="0" i="0" u="none" strike="noStrike" spc="-100" dirty="0">
                <a:solidFill>
                  <a:srgbClr val="FFFFFF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데이터</a:t>
            </a:r>
            <a:r>
              <a:rPr lang="en-US" sz="3000" b="0" i="0" u="none" strike="noStrike" spc="-100" dirty="0">
                <a:solidFill>
                  <a:srgbClr val="FFFFFF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lang="ko-KR" sz="3000" b="0" i="0" u="none" strike="noStrike" spc="-100" dirty="0">
                <a:solidFill>
                  <a:srgbClr val="FFFFFF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관리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813800" y="5575300"/>
            <a:ext cx="5626100" cy="3454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indent="-342900">
              <a:lnSpc>
                <a:spcPct val="200000"/>
              </a:lnSpc>
              <a:buFontTx/>
              <a:buChar char="-"/>
            </a:pPr>
            <a:r>
              <a:rPr lang="ko-KR" sz="2200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타이어</a:t>
            </a:r>
            <a:r>
              <a:rPr lang="en-US" sz="2200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종류</a:t>
            </a:r>
            <a:r>
              <a:rPr lang="ko-KR" altLang="en-US" sz="2200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와  구매</a:t>
            </a:r>
            <a:r>
              <a:rPr lang="en-US" sz="2200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데이터베이스</a:t>
            </a:r>
            <a:endParaRPr lang="en-US" altLang="ko-KR" sz="2200" spc="-100" dirty="0" smtClean="0">
              <a:solidFill>
                <a:srgbClr val="173460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marL="342900" indent="-342900">
              <a:lnSpc>
                <a:spcPct val="200000"/>
              </a:lnSpc>
              <a:buFontTx/>
              <a:buChar char="-"/>
            </a:pPr>
            <a:r>
              <a:rPr lang="ko-KR" altLang="en-US" sz="2200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사용자 기반 타이어 추천</a:t>
            </a:r>
            <a:endParaRPr lang="en-US" altLang="ko-KR" sz="2200" spc="-100" dirty="0" smtClean="0">
              <a:solidFill>
                <a:srgbClr val="173460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>
              <a:lnSpc>
                <a:spcPct val="200000"/>
              </a:lnSpc>
            </a:pPr>
            <a:r>
              <a:rPr lang="en-US" sz="2200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   </a:t>
            </a:r>
            <a:r>
              <a:rPr lang="ko-KR" sz="2200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사용자</a:t>
            </a:r>
            <a:r>
              <a:rPr lang="en-US" altLang="ko-KR" sz="2200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별</a:t>
            </a:r>
            <a:r>
              <a:rPr lang="en-US" sz="2200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타이어</a:t>
            </a:r>
            <a:r>
              <a:rPr lang="en-US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상태</a:t>
            </a:r>
            <a:r>
              <a:rPr lang="en-US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모니터링</a:t>
            </a:r>
          </a:p>
          <a:p>
            <a:pPr>
              <a:lnSpc>
                <a:spcPct val="200000"/>
              </a:lnSpc>
            </a:pPr>
            <a:r>
              <a:rPr lang="en-US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</a:t>
            </a:r>
            <a:r>
              <a:rPr lang="en-US" sz="2200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  </a:t>
            </a:r>
            <a:r>
              <a:rPr lang="ko-KR" sz="2200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최적</a:t>
            </a:r>
            <a:r>
              <a:rPr lang="en-US" sz="2200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교체</a:t>
            </a:r>
            <a:r>
              <a:rPr lang="en-US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시기</a:t>
            </a:r>
            <a:r>
              <a:rPr lang="en-US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예측</a:t>
            </a:r>
            <a:r>
              <a:rPr lang="en-US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및</a:t>
            </a:r>
            <a:r>
              <a:rPr lang="en-US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추천</a:t>
            </a:r>
          </a:p>
        </p:txBody>
      </p:sp>
    </p:spTree>
    <p:extLst>
      <p:ext uri="{BB962C8B-B14F-4D97-AF65-F5344CB8AC3E}">
        <p14:creationId xmlns:p14="http://schemas.microsoft.com/office/powerpoint/2010/main" val="5855751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4D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92785"/>
            <a:ext cx="18300700" cy="799421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0"/>
            <a:ext cx="482600" cy="7366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2514600" y="637987"/>
            <a:ext cx="14782800" cy="1155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500" b="0" i="0" u="none" strike="noStrike" kern="1200" cap="none" spc="-2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관리자</a:t>
            </a:r>
            <a:r>
              <a:rPr kumimoji="0" lang="en-US" sz="6500" b="0" i="0" u="none" strike="noStrike" kern="1200" cap="none" spc="-2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6500" b="0" i="0" u="none" strike="noStrike" kern="1200" cap="none" spc="-2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시스템   </a:t>
            </a:r>
            <a:r>
              <a:rPr kumimoji="0" lang="en-US" altLang="ko-KR" sz="6500" b="0" i="0" u="none" strike="noStrike" kern="1200" cap="none" spc="-2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_2</a:t>
            </a:r>
            <a:r>
              <a:rPr kumimoji="0" lang="en-US" sz="6500" b="0" i="0" u="none" strike="noStrike" kern="1200" cap="none" spc="-2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endParaRPr kumimoji="0" lang="ko-KR" altLang="en-US" sz="6500" b="0" i="0" u="none" strike="noStrike" kern="1200" cap="none" spc="-2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6300" y="2507676"/>
            <a:ext cx="444500" cy="444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0800" y="2520376"/>
            <a:ext cx="444500" cy="4445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54200" y="2520376"/>
            <a:ext cx="444500" cy="444500"/>
          </a:xfrm>
          <a:prstGeom prst="rect">
            <a:avLst/>
          </a:prstGeom>
        </p:spPr>
      </p:pic>
      <p:pic>
        <p:nvPicPr>
          <p:cNvPr id="1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9361" y="2705100"/>
            <a:ext cx="3898640" cy="69342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430969" y="3290090"/>
            <a:ext cx="4381500" cy="5334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엔진오일</a:t>
            </a: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교체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예약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460760" y="4551964"/>
            <a:ext cx="4175821" cy="3857235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온라인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/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앱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예약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시스템</a:t>
            </a:r>
          </a:p>
          <a:p>
            <a:pPr marL="0" marR="0" lvl="0" indent="0" algn="ctr" defTabSz="914400" rtl="0" eaLnBrk="1" fontAlgn="auto" latinLnBrk="0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실시간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가용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시간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확인</a:t>
            </a:r>
          </a:p>
          <a:p>
            <a:pPr marL="0" marR="0" lvl="0" indent="0" algn="ctr" defTabSz="914400" rtl="0" eaLnBrk="1" fontAlgn="auto" latinLnBrk="0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</a:t>
            </a:r>
            <a:r>
              <a:rPr kumimoji="0" lang="ko-KR" altLang="en-US" sz="22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오일</a:t>
            </a:r>
            <a:r>
              <a:rPr kumimoji="0" lang="en-US" sz="22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lang="ko-KR" altLang="en-US" sz="2200" spc="-100" dirty="0" smtClean="0">
                <a:solidFill>
                  <a:srgbClr val="091E3C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케어 해당 여부 확인</a:t>
            </a:r>
            <a:endParaRPr kumimoji="0" lang="ko-KR" altLang="en-US" sz="2200" b="0" i="0" u="none" strike="noStrike" kern="1200" cap="none" spc="-100" normalizeH="0" baseline="0" noProof="0" dirty="0">
              <a:ln>
                <a:noFill/>
              </a:ln>
              <a:solidFill>
                <a:srgbClr val="091E3C"/>
              </a:solidFill>
              <a:effectLst/>
              <a:uLnTx/>
              <a:uFillTx/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0" marR="0" lvl="0" indent="0" algn="ctr" defTabSz="914400" rtl="0" eaLnBrk="1" fontAlgn="auto" latinLnBrk="0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예약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확정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자동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알림</a:t>
            </a:r>
          </a:p>
          <a:p>
            <a:pPr marL="0" marR="0" lvl="0" indent="0" algn="ctr" defTabSz="914400" rtl="0" eaLnBrk="1" fontAlgn="auto" latinLnBrk="0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교체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이력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관리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기능</a:t>
            </a:r>
          </a:p>
        </p:txBody>
      </p:sp>
      <p:pic>
        <p:nvPicPr>
          <p:cNvPr id="19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49481" y="2705100"/>
            <a:ext cx="3898640" cy="6934200"/>
          </a:xfrm>
          <a:prstGeom prst="rect">
            <a:avLst/>
          </a:prstGeom>
        </p:spPr>
      </p:pic>
      <p:pic>
        <p:nvPicPr>
          <p:cNvPr id="20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89160" y="2705100"/>
            <a:ext cx="3898640" cy="69342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7089210" y="3290090"/>
            <a:ext cx="4381500" cy="5334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부품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관리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및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재고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234268" y="4549289"/>
            <a:ext cx="3857564" cy="5011912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marR="0" lvl="0" indent="-342900" algn="ctr" defTabSz="914400" rtl="0" eaLnBrk="1" fontAlgn="auto" latinLnBrk="0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2200" spc="-100" dirty="0" smtClean="0">
                <a:solidFill>
                  <a:srgbClr val="091E3C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차량 부품  데이터 처리</a:t>
            </a:r>
            <a:r>
              <a:rPr kumimoji="0" lang="ko-KR" altLang="en-US" sz="22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endParaRPr lang="en-US" altLang="ko-KR" sz="2200" spc="-100" dirty="0">
              <a:solidFill>
                <a:srgbClr val="091E3C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R="0" lvl="0" algn="ctr" defTabSz="914400" rtl="0" eaLnBrk="1" fontAlgn="auto" latinLnBrk="0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2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  </a:t>
            </a:r>
            <a:r>
              <a:rPr kumimoji="0" lang="ko-KR" altLang="en-US" sz="22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실시간</a:t>
            </a:r>
            <a:r>
              <a:rPr kumimoji="0" lang="en-US" sz="22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재고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현황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파악</a:t>
            </a:r>
          </a:p>
          <a:p>
            <a:pPr marL="0" marR="0" lvl="0" indent="0" algn="ctr" defTabSz="914400" rtl="0" eaLnBrk="1" fontAlgn="auto" latinLnBrk="0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</a:t>
            </a:r>
            <a:r>
              <a:rPr kumimoji="0" lang="en-US" sz="22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 </a:t>
            </a:r>
            <a:r>
              <a:rPr kumimoji="0" lang="ko-KR" altLang="en-US" sz="22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자동</a:t>
            </a:r>
            <a:r>
              <a:rPr kumimoji="0" lang="en-US" sz="22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발주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시스템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연동</a:t>
            </a:r>
          </a:p>
          <a:p>
            <a:pPr marL="0" marR="0" lvl="0" indent="0" algn="ctr" defTabSz="914400" rtl="0" eaLnBrk="1" fontAlgn="auto" latinLnBrk="0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</a:t>
            </a:r>
            <a:r>
              <a:rPr kumimoji="0" lang="en-US" sz="22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 </a:t>
            </a:r>
            <a:r>
              <a:rPr kumimoji="0" lang="ko-KR" altLang="en-US" sz="22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부품 별</a:t>
            </a:r>
            <a:r>
              <a:rPr kumimoji="0" lang="en-US" sz="22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사용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통계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분석</a:t>
            </a:r>
          </a:p>
          <a:p>
            <a:pPr marL="0" marR="0" lvl="0" indent="0" algn="ctr" defTabSz="914400" rtl="0" eaLnBrk="1" fontAlgn="auto" latinLnBrk="0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</a:t>
            </a:r>
            <a:r>
              <a:rPr kumimoji="0" lang="en-US" sz="22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 </a:t>
            </a:r>
            <a:r>
              <a:rPr kumimoji="0" lang="ko-KR" altLang="en-US" sz="22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예측</a:t>
            </a:r>
            <a:r>
              <a:rPr kumimoji="0" lang="en-US" sz="22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기반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재고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관리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592615" y="3220002"/>
            <a:ext cx="4381500" cy="5334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AOS </a:t>
            </a: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연동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3058840" y="4008528"/>
            <a:ext cx="3359280" cy="5264935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-100" normalizeH="0" baseline="0" noProof="0" dirty="0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사용자 </a:t>
            </a:r>
            <a:endParaRPr kumimoji="0" lang="en-US" sz="2200" b="0" i="0" u="none" strike="noStrike" kern="1200" cap="none" spc="-100" normalizeH="0" baseline="0" noProof="0" dirty="0" smtClean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0" marR="0" lvl="0" indent="0" algn="ctr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자동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알림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lang="ko-KR" altLang="en-US" sz="2200" spc="-100" dirty="0" smtClean="0">
                <a:solidFill>
                  <a:srgbClr val="091E3C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시스템</a:t>
            </a:r>
            <a:endParaRPr kumimoji="0" lang="ko-KR" altLang="en-US" sz="2200" b="0" i="0" u="none" strike="noStrike" kern="1200" cap="none" spc="-100" normalizeH="0" baseline="0" noProof="0" dirty="0">
              <a:ln>
                <a:noFill/>
              </a:ln>
              <a:solidFill>
                <a:srgbClr val="091E3C"/>
              </a:solidFill>
              <a:effectLst/>
              <a:uLnTx/>
              <a:uFillTx/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342900" marR="0" lvl="0" indent="-342900" algn="ctr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22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예약</a:t>
            </a:r>
            <a:r>
              <a:rPr kumimoji="0" lang="en-US" sz="22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정보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연동</a:t>
            </a:r>
          </a:p>
          <a:p>
            <a:pPr marL="342900" marR="0" lvl="0" indent="-342900" algn="ctr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22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일정</a:t>
            </a:r>
            <a:r>
              <a:rPr kumimoji="0" lang="en-US" sz="22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관리</a:t>
            </a:r>
            <a:endParaRPr kumimoji="0" lang="en-US" altLang="ko-KR" sz="2200" b="0" i="0" u="none" strike="noStrike" kern="1200" cap="none" spc="-100" normalizeH="0" baseline="0" noProof="0" dirty="0" smtClean="0">
              <a:ln>
                <a:noFill/>
              </a:ln>
              <a:solidFill>
                <a:srgbClr val="091E3C"/>
              </a:solidFill>
              <a:effectLst/>
              <a:uLnTx/>
              <a:uFillTx/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342900" marR="0" lvl="0" indent="-342900" algn="ctr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altLang="ko-KR" sz="1050" b="0" i="0" u="none" strike="noStrike" kern="1200" cap="none" spc="-100" normalizeH="0" baseline="0" noProof="0" dirty="0" smtClean="0">
              <a:ln>
                <a:noFill/>
              </a:ln>
              <a:solidFill>
                <a:srgbClr val="091E3C"/>
              </a:solidFill>
              <a:effectLst/>
              <a:uLnTx/>
              <a:uFillTx/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R="0" lvl="0" algn="ctr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sz="2200" spc="-100" dirty="0" smtClean="0">
                <a:solidFill>
                  <a:schemeClr val="bg1">
                    <a:lumMod val="6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관리자</a:t>
            </a:r>
            <a:endParaRPr lang="en-US" altLang="ko-KR" sz="2000" spc="-100" dirty="0">
              <a:solidFill>
                <a:schemeClr val="bg1">
                  <a:lumMod val="65000"/>
                </a:schemeClr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342900" marR="0" lvl="0" indent="-342900" algn="ctr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2200" spc="-100" dirty="0" smtClean="0">
                <a:solidFill>
                  <a:srgbClr val="091E3C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재고</a:t>
            </a:r>
            <a:r>
              <a:rPr lang="en-US" altLang="ko-KR" sz="2200" spc="-100" dirty="0" smtClean="0">
                <a:solidFill>
                  <a:srgbClr val="091E3C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lang="ko-KR" altLang="en-US" sz="2200" spc="-100" dirty="0">
                <a:solidFill>
                  <a:srgbClr val="091E3C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부족</a:t>
            </a:r>
            <a:r>
              <a:rPr lang="en-US" altLang="ko-KR" sz="2200" spc="-100" dirty="0">
                <a:solidFill>
                  <a:srgbClr val="091E3C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 </a:t>
            </a:r>
            <a:r>
              <a:rPr lang="ko-KR" altLang="en-US" sz="2200" spc="-100" dirty="0" err="1" smtClean="0">
                <a:solidFill>
                  <a:srgbClr val="091E3C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알리미</a:t>
            </a:r>
            <a:r>
              <a:rPr lang="en-US" altLang="ko-KR" sz="2200" spc="-100" dirty="0" smtClean="0">
                <a:solidFill>
                  <a:srgbClr val="091E3C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endParaRPr kumimoji="0" lang="ko-KR" altLang="en-US" sz="2200" b="0" i="0" u="none" strike="noStrike" kern="1200" cap="none" spc="-100" normalizeH="0" baseline="0" noProof="0" dirty="0">
              <a:ln>
                <a:noFill/>
              </a:ln>
              <a:solidFill>
                <a:srgbClr val="091E3C"/>
              </a:solidFill>
              <a:effectLst/>
              <a:uLnTx/>
              <a:uFillTx/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0" marR="0" lvl="0" indent="0" algn="ctr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</a:t>
            </a:r>
            <a:r>
              <a:rPr kumimoji="0" lang="en-US" sz="22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 </a:t>
            </a:r>
            <a:r>
              <a:rPr kumimoji="0" lang="ko-KR" altLang="en-US" sz="2200" b="0" i="0" u="none" strike="noStrike" kern="1200" cap="none" spc="-100" normalizeH="0" noProof="0" dirty="0" smtClean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실시간</a:t>
            </a:r>
            <a:r>
              <a:rPr kumimoji="0" lang="en-US" sz="22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공유</a:t>
            </a:r>
          </a:p>
        </p:txBody>
      </p:sp>
    </p:spTree>
    <p:extLst>
      <p:ext uri="{BB962C8B-B14F-4D97-AF65-F5344CB8AC3E}">
        <p14:creationId xmlns:p14="http://schemas.microsoft.com/office/powerpoint/2010/main" val="20963499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0" y="0"/>
            <a:ext cx="482600" cy="736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10452100" y="-1333500"/>
            <a:ext cx="2971800" cy="29718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720850" y="877198"/>
            <a:ext cx="14211300" cy="11557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marL="0" marR="0" lvl="0" indent="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6500" spc="-200" noProof="0" dirty="0" smtClean="0">
                <a:solidFill>
                  <a:srgbClr val="334D74"/>
                </a:solidFill>
                <a:latin typeface="Calibri"/>
                <a:ea typeface="LINE Seed Sans KR Regular"/>
              </a:rPr>
              <a:t>와이어프레임 </a:t>
            </a:r>
            <a:endParaRPr kumimoji="0" lang="ko-KR" altLang="en-US" sz="6500" b="0" i="0" u="none" strike="noStrike" kern="1200" cap="none" spc="-200" normalizeH="0" baseline="0" noProof="0" dirty="0">
              <a:ln>
                <a:noFill/>
              </a:ln>
              <a:solidFill>
                <a:srgbClr val="334D74"/>
              </a:solidFill>
              <a:effectLst/>
              <a:uLnTx/>
              <a:uFillTx/>
              <a:latin typeface="Calibri"/>
              <a:ea typeface="LINE Seed Sans KR Regular"/>
              <a:cs typeface="+mn-cs"/>
            </a:endParaRP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 bwMode="white">
          <a:xfrm>
            <a:off x="1066801" y="2032898"/>
            <a:ext cx="17062450" cy="7911202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9200" y="2224297"/>
            <a:ext cx="12774095" cy="4347953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6"/>
          <a:srcRect l="-1" t="12336" r="75103"/>
          <a:stretch/>
        </p:blipFill>
        <p:spPr>
          <a:xfrm>
            <a:off x="2209800" y="6969129"/>
            <a:ext cx="2317753" cy="2659272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6"/>
          <a:srcRect l="25154" t="11902" r="49419"/>
          <a:stretch/>
        </p:blipFill>
        <p:spPr>
          <a:xfrm>
            <a:off x="5291139" y="6966848"/>
            <a:ext cx="2362200" cy="2672434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6"/>
          <a:srcRect l="49760" t="11902" r="24812"/>
          <a:stretch/>
        </p:blipFill>
        <p:spPr>
          <a:xfrm>
            <a:off x="8416926" y="6966848"/>
            <a:ext cx="2362200" cy="2672434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6"/>
          <a:srcRect l="74869" t="13307"/>
          <a:stretch/>
        </p:blipFill>
        <p:spPr>
          <a:xfrm>
            <a:off x="11542713" y="6955967"/>
            <a:ext cx="2334695" cy="2629799"/>
          </a:xfrm>
          <a:prstGeom prst="rect">
            <a:avLst/>
          </a:prstGeom>
        </p:spPr>
      </p:pic>
      <p:sp>
        <p:nvSpPr>
          <p:cNvPr id="22" name="TextBox 11"/>
          <p:cNvSpPr txBox="1"/>
          <p:nvPr/>
        </p:nvSpPr>
        <p:spPr>
          <a:xfrm>
            <a:off x="14388726" y="7727950"/>
            <a:ext cx="3657600" cy="1074422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marL="457200" marR="0" lvl="0" indent="-457200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sz="3000" b="1" dirty="0">
                <a:solidFill>
                  <a:srgbClr val="FFFFFF"/>
                </a:solidFill>
                <a:latin typeface="Calibri"/>
                <a:ea typeface="LINE Seed Sans KR Regular"/>
              </a:rPr>
              <a:t>Login </a:t>
            </a:r>
            <a:endParaRPr lang="en-US" altLang="ko-KR" sz="3000" dirty="0">
              <a:solidFill>
                <a:srgbClr val="FFFFFF"/>
              </a:solidFill>
              <a:latin typeface="Calibri"/>
              <a:ea typeface="LINE Seed Sans KR Regular"/>
            </a:endParaRPr>
          </a:p>
          <a:p>
            <a:pPr marL="457200" marR="0" lvl="0" indent="-457200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3000" dirty="0" smtClean="0">
                <a:solidFill>
                  <a:srgbClr val="FFFFFF"/>
                </a:solidFill>
                <a:latin typeface="Calibri"/>
                <a:ea typeface="LINE Seed Sans KR Regular"/>
              </a:rPr>
              <a:t>상세</a:t>
            </a:r>
            <a:r>
              <a:rPr lang="en-US" altLang="ko-KR" sz="3000" dirty="0" smtClean="0">
                <a:solidFill>
                  <a:srgbClr val="FFFFFF"/>
                </a:solidFill>
                <a:latin typeface="Calibri"/>
                <a:ea typeface="LINE Seed Sans KR Regular"/>
              </a:rPr>
              <a:t> </a:t>
            </a:r>
            <a:r>
              <a:rPr lang="ko-KR" altLang="en-US" sz="3000" dirty="0" smtClean="0">
                <a:solidFill>
                  <a:srgbClr val="FFFFFF"/>
                </a:solidFill>
                <a:latin typeface="Calibri"/>
                <a:ea typeface="LINE Seed Sans KR Regular"/>
              </a:rPr>
              <a:t>페이지</a:t>
            </a:r>
            <a:endParaRPr lang="en-US" altLang="ko-KR" sz="3000" dirty="0" smtClean="0">
              <a:solidFill>
                <a:srgbClr val="FFFFFF"/>
              </a:solidFill>
              <a:latin typeface="Calibri"/>
              <a:ea typeface="LINE Seed Sans KR Regular"/>
            </a:endParaRPr>
          </a:p>
          <a:p>
            <a:pPr marL="457200" marR="0" lvl="0" indent="-457200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3000" dirty="0" smtClean="0">
                <a:solidFill>
                  <a:srgbClr val="FFFFFF"/>
                </a:solidFill>
                <a:latin typeface="Calibri"/>
                <a:ea typeface="LINE Seed Sans KR Regular"/>
              </a:rPr>
              <a:t>문의 페이지 </a:t>
            </a:r>
            <a:endParaRPr lang="ko-KR" altLang="en-US" sz="3000" dirty="0">
              <a:solidFill>
                <a:srgbClr val="FFFFFF"/>
              </a:solidFill>
              <a:latin typeface="Calibri"/>
              <a:ea typeface="LINE Seed Sans KR Regular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5816599" y="1377908"/>
            <a:ext cx="4876800" cy="5207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16199"/>
              </a:lnSpc>
              <a:defRPr/>
            </a:pPr>
            <a:r>
              <a:rPr lang="en-US" altLang="ko-KR" sz="2400" b="1" spc="-100" dirty="0" smtClean="0">
                <a:solidFill>
                  <a:srgbClr val="D0DAF5"/>
                </a:solidFill>
                <a:ea typeface="LINE Seed Sans KR Regular"/>
              </a:rPr>
              <a:t>Front</a:t>
            </a:r>
            <a:r>
              <a:rPr lang="ko-KR" altLang="en-US" sz="2400" b="1" spc="-100" dirty="0">
                <a:solidFill>
                  <a:srgbClr val="D0DAF5"/>
                </a:solidFill>
                <a:ea typeface="LINE Seed Sans KR Regular"/>
              </a:rPr>
              <a:t> </a:t>
            </a:r>
            <a:r>
              <a:rPr lang="en-US" altLang="ko-KR" spc="-100" dirty="0" smtClean="0">
                <a:solidFill>
                  <a:srgbClr val="D0DAF5"/>
                </a:solidFill>
                <a:ea typeface="LINE Seed Sans KR Regular"/>
              </a:rPr>
              <a:t>-  </a:t>
            </a:r>
            <a:r>
              <a:rPr lang="ko-KR" altLang="en-US" spc="-100" dirty="0" smtClean="0">
                <a:solidFill>
                  <a:srgbClr val="D0DAF5"/>
                </a:solidFill>
                <a:ea typeface="LINE Seed Sans KR Regular"/>
              </a:rPr>
              <a:t>권 민우 제작</a:t>
            </a:r>
            <a:endParaRPr lang="ko-KR" altLang="en-US" spc="-100" dirty="0">
              <a:solidFill>
                <a:srgbClr val="D0DAF5"/>
              </a:solidFill>
              <a:ea typeface="LINE Seed Sans KR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6915839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0"/>
            <a:ext cx="482600" cy="736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10452100" y="-1333500"/>
            <a:ext cx="2971800" cy="29718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720850" y="877198"/>
            <a:ext cx="14211300" cy="11557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marL="0" marR="0" lvl="0" indent="0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6500" spc="-200" noProof="0" dirty="0" smtClean="0">
                <a:solidFill>
                  <a:srgbClr val="334D74"/>
                </a:solidFill>
                <a:latin typeface="Calibri"/>
                <a:ea typeface="LINE Seed Sans KR Regular"/>
              </a:rPr>
              <a:t>와이어프레임 </a:t>
            </a:r>
            <a:endParaRPr kumimoji="0" lang="ko-KR" altLang="en-US" sz="6500" b="0" i="0" u="none" strike="noStrike" kern="1200" cap="none" spc="-200" normalizeH="0" baseline="0" noProof="0" dirty="0">
              <a:ln>
                <a:noFill/>
              </a:ln>
              <a:solidFill>
                <a:srgbClr val="334D74"/>
              </a:solidFill>
              <a:effectLst/>
              <a:uLnTx/>
              <a:uFillTx/>
              <a:latin typeface="Calibri"/>
              <a:ea typeface="LINE Seed Sans KR Regular"/>
              <a:cs typeface="+mn-cs"/>
            </a:endParaRPr>
          </a:p>
        </p:txBody>
      </p:sp>
      <p:pic>
        <p:nvPicPr>
          <p:cNvPr id="11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 bwMode="white">
          <a:xfrm>
            <a:off x="1066801" y="2032898"/>
            <a:ext cx="17062450" cy="7911202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6"/>
          <a:srcRect t="26105" b="15544"/>
          <a:stretch/>
        </p:blipFill>
        <p:spPr>
          <a:xfrm>
            <a:off x="4317305" y="3967265"/>
            <a:ext cx="3359235" cy="57150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7"/>
          <a:srcRect b="21306"/>
          <a:stretch/>
        </p:blipFill>
        <p:spPr>
          <a:xfrm>
            <a:off x="8145971" y="2439160"/>
            <a:ext cx="4196788" cy="724310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8"/>
          <a:srcRect l="16856" t="30241" r="13737" b="24397"/>
          <a:stretch/>
        </p:blipFill>
        <p:spPr>
          <a:xfrm>
            <a:off x="13423900" y="2630874"/>
            <a:ext cx="4267200" cy="490347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7"/>
          <a:srcRect t="79596"/>
          <a:stretch/>
        </p:blipFill>
        <p:spPr>
          <a:xfrm>
            <a:off x="12799960" y="7688814"/>
            <a:ext cx="4196788" cy="1878009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6"/>
          <a:srcRect b="73638"/>
          <a:stretch/>
        </p:blipFill>
        <p:spPr>
          <a:xfrm>
            <a:off x="1720850" y="2403251"/>
            <a:ext cx="3043395" cy="2339209"/>
          </a:xfrm>
          <a:prstGeom prst="rect">
            <a:avLst/>
          </a:prstGeom>
        </p:spPr>
      </p:pic>
      <p:sp>
        <p:nvSpPr>
          <p:cNvPr id="15" name="TextBox 11"/>
          <p:cNvSpPr txBox="1"/>
          <p:nvPr/>
        </p:nvSpPr>
        <p:spPr>
          <a:xfrm>
            <a:off x="1407364" y="6524457"/>
            <a:ext cx="3657600" cy="2019774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marL="457200" marR="0" lvl="0" indent="-457200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3000" b="1" dirty="0" smtClean="0">
                <a:solidFill>
                  <a:srgbClr val="FFFFFF"/>
                </a:solidFill>
                <a:latin typeface="Calibri"/>
                <a:ea typeface="LINE Seed Sans KR Regular"/>
              </a:rPr>
              <a:t>메인 페이지</a:t>
            </a:r>
            <a:r>
              <a:rPr lang="en-US" altLang="ko-KR" sz="3000" b="1" dirty="0" smtClean="0">
                <a:solidFill>
                  <a:srgbClr val="FFFFFF"/>
                </a:solidFill>
                <a:latin typeface="Calibri"/>
                <a:ea typeface="LINE Seed Sans KR Regular"/>
              </a:rPr>
              <a:t> </a:t>
            </a:r>
          </a:p>
          <a:p>
            <a:pPr marL="457200" marR="0" lvl="0" indent="-457200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sz="3000" b="1" dirty="0" smtClean="0">
                <a:solidFill>
                  <a:srgbClr val="FFFFFF"/>
                </a:solidFill>
                <a:latin typeface="Calibri"/>
                <a:ea typeface="LINE Seed Sans KR Regular"/>
              </a:rPr>
              <a:t>Header, footer</a:t>
            </a:r>
          </a:p>
          <a:p>
            <a:pPr marL="457200" marR="0" lvl="0" indent="-457200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3000" b="1" dirty="0" smtClean="0">
                <a:solidFill>
                  <a:srgbClr val="FFFFFF"/>
                </a:solidFill>
                <a:latin typeface="Calibri"/>
                <a:ea typeface="LINE Seed Sans KR Regular"/>
              </a:rPr>
              <a:t>회원가입</a:t>
            </a:r>
            <a:endParaRPr lang="en-US" altLang="ko-KR" sz="3000" b="1" dirty="0">
              <a:solidFill>
                <a:srgbClr val="FFFFFF"/>
              </a:solidFill>
              <a:latin typeface="Calibri"/>
              <a:ea typeface="LINE Seed Sans KR Regular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5816599" y="1357050"/>
            <a:ext cx="4876800" cy="5207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16199"/>
              </a:lnSpc>
              <a:defRPr/>
            </a:pPr>
            <a:r>
              <a:rPr lang="en-US" altLang="ko-KR" sz="2400" b="1" spc="-100" dirty="0" smtClean="0">
                <a:solidFill>
                  <a:srgbClr val="D0DAF5"/>
                </a:solidFill>
                <a:ea typeface="LINE Seed Sans KR Regular"/>
              </a:rPr>
              <a:t>Front</a:t>
            </a:r>
            <a:r>
              <a:rPr lang="ko-KR" altLang="en-US" sz="2400" b="1" spc="-100" dirty="0">
                <a:solidFill>
                  <a:srgbClr val="D0DAF5"/>
                </a:solidFill>
                <a:ea typeface="LINE Seed Sans KR Regular"/>
              </a:rPr>
              <a:t> </a:t>
            </a:r>
            <a:r>
              <a:rPr lang="en-US" altLang="ko-KR" spc="-100" dirty="0" smtClean="0">
                <a:solidFill>
                  <a:srgbClr val="D0DAF5"/>
                </a:solidFill>
                <a:ea typeface="LINE Seed Sans KR Regular"/>
              </a:rPr>
              <a:t>-  </a:t>
            </a:r>
            <a:r>
              <a:rPr lang="ko-KR" altLang="en-US" spc="-100" dirty="0" smtClean="0">
                <a:solidFill>
                  <a:srgbClr val="D0DAF5"/>
                </a:solidFill>
                <a:ea typeface="LINE Seed Sans KR Regular"/>
              </a:rPr>
              <a:t>황 승현 제작</a:t>
            </a:r>
            <a:endParaRPr lang="ko-KR" altLang="en-US" spc="-100" dirty="0">
              <a:solidFill>
                <a:srgbClr val="D0DAF5"/>
              </a:solidFill>
              <a:ea typeface="LINE Seed Sans KR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3878853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0" y="0"/>
            <a:ext cx="482600" cy="7366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-2147483648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15989300" y="762000"/>
            <a:ext cx="1473200" cy="1473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17475200" y="762000"/>
            <a:ext cx="1473200" cy="1473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>
            <a:alphaModFix amt="90000"/>
          </a:blip>
          <a:stretch>
            <a:fillRect/>
          </a:stretch>
        </p:blipFill>
        <p:spPr>
          <a:xfrm>
            <a:off x="15976600" y="-711200"/>
            <a:ext cx="1473200" cy="1473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>
            <a:off x="17449800" y="-711200"/>
            <a:ext cx="1473200" cy="14732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6181678" y="1092200"/>
            <a:ext cx="5924644" cy="1155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500" b="1" i="0" u="none" strike="noStrike" kern="1200" cap="none" spc="-20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기술</a:t>
            </a:r>
            <a:r>
              <a:rPr kumimoji="0" lang="en-US" sz="6500" b="1" i="0" u="none" strike="noStrike" kern="1200" cap="none" spc="-2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 </a:t>
            </a:r>
            <a:r>
              <a:rPr kumimoji="0" lang="ko-KR" altLang="en-US" sz="6500" b="1" i="0" u="none" strike="noStrike" kern="1200" cap="none" spc="-200" normalizeH="0" baseline="0" noProof="0" dirty="0" smtClean="0">
                <a:ln>
                  <a:noFill/>
                </a:ln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스택</a:t>
            </a:r>
            <a:endParaRPr kumimoji="0" lang="ko-KR" altLang="en-US" sz="6500" b="1" i="0" u="none" strike="noStrike" kern="1200" cap="none" spc="-200" normalizeH="0" baseline="0" noProof="0" dirty="0">
              <a:ln>
                <a:noFill/>
              </a:ln>
              <a:effectLst/>
              <a:uLnTx/>
              <a:uFillTx/>
              <a:latin typeface="Calibri"/>
              <a:ea typeface="LINE Seed Sans KR Regular"/>
              <a:cs typeface="+mn-cs"/>
            </a:endParaRP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0950" y="2781300"/>
            <a:ext cx="4572000" cy="9271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</p:pic>
      <p:sp>
        <p:nvSpPr>
          <p:cNvPr id="10" name="TextBox 10"/>
          <p:cNvSpPr txBox="1"/>
          <p:nvPr/>
        </p:nvSpPr>
        <p:spPr>
          <a:xfrm>
            <a:off x="1657350" y="2971800"/>
            <a:ext cx="3797300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5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LINE Seed Sans KR Regular"/>
                <a:ea typeface="+mn-ea"/>
                <a:cs typeface="+mn-cs"/>
              </a:rPr>
              <a:t>Frontend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4850" y="2387600"/>
            <a:ext cx="584200" cy="5842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3282950" y="2489200"/>
            <a:ext cx="4953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00" b="0" i="0" u="none" strike="noStrike" kern="1200" cap="none" spc="-100" normalizeH="0" baseline="0" noProof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01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77050" y="2781300"/>
            <a:ext cx="4572000" cy="9271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</p:pic>
      <p:sp>
        <p:nvSpPr>
          <p:cNvPr id="15" name="TextBox 15"/>
          <p:cNvSpPr txBox="1"/>
          <p:nvPr/>
        </p:nvSpPr>
        <p:spPr>
          <a:xfrm>
            <a:off x="7283450" y="2971800"/>
            <a:ext cx="3797300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5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LINE Seed Sans KR Regular"/>
                <a:ea typeface="+mn-ea"/>
                <a:cs typeface="+mn-cs"/>
              </a:rPr>
              <a:t>Backend</a:t>
            </a: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70950" y="2387600"/>
            <a:ext cx="584200" cy="5842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8909050" y="2489200"/>
            <a:ext cx="4953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00" b="0" i="0" u="none" strike="noStrike" kern="1200" cap="none" spc="-100" normalizeH="0" baseline="0" noProof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02</a:t>
            </a:r>
          </a:p>
        </p:txBody>
      </p:sp>
      <p:pic>
        <p:nvPicPr>
          <p:cNvPr id="19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03150" y="2781300"/>
            <a:ext cx="4572000" cy="9271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</p:pic>
      <p:sp>
        <p:nvSpPr>
          <p:cNvPr id="20" name="TextBox 20"/>
          <p:cNvSpPr txBox="1"/>
          <p:nvPr/>
        </p:nvSpPr>
        <p:spPr>
          <a:xfrm>
            <a:off x="12909550" y="2971800"/>
            <a:ext cx="3797300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5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LINE Seed Sans KR Regular"/>
                <a:ea typeface="+mn-ea"/>
                <a:cs typeface="+mn-cs"/>
              </a:rPr>
              <a:t>Database</a:t>
            </a:r>
          </a:p>
        </p:txBody>
      </p:sp>
      <p:pic>
        <p:nvPicPr>
          <p:cNvPr id="21" name="Picture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497050" y="2387600"/>
            <a:ext cx="584200" cy="584200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>
            <a:off x="14547850" y="2489200"/>
            <a:ext cx="4953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00" b="0" i="0" u="none" strike="noStrike" kern="1200" cap="none" spc="-100" normalizeH="0" baseline="0" noProof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03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2700000" y="4673600"/>
            <a:ext cx="4216400" cy="156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200" b="0" i="0" u="none" strike="noStrike" kern="1200" cap="none" spc="-100" normalizeH="0" baseline="0" noProof="0" dirty="0">
              <a:ln>
                <a:noFill/>
              </a:ln>
              <a:solidFill>
                <a:srgbClr val="D0DAF5"/>
              </a:solidFill>
              <a:effectLst/>
              <a:uLnTx/>
              <a:uFillTx/>
              <a:latin typeface="Calibri"/>
              <a:ea typeface="LINE Seed Sans KR Regular"/>
              <a:cs typeface="+mn-cs"/>
            </a:endParaRPr>
          </a:p>
        </p:txBody>
      </p:sp>
      <p:pic>
        <p:nvPicPr>
          <p:cNvPr id="24" name="Picture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0000" y="6928224"/>
            <a:ext cx="4572000" cy="9271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</p:pic>
      <p:sp>
        <p:nvSpPr>
          <p:cNvPr id="25" name="TextBox 25"/>
          <p:cNvSpPr txBox="1"/>
          <p:nvPr/>
        </p:nvSpPr>
        <p:spPr>
          <a:xfrm>
            <a:off x="2588042" y="7156824"/>
            <a:ext cx="1948615" cy="4445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lIns="0" tIns="0" rIns="0" bIns="0" rtlCol="0" anchor="b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500" dirty="0" smtClean="0">
                <a:latin typeface="LINE Seed Sans KR Regular"/>
              </a:rPr>
              <a:t>VCS</a:t>
            </a:r>
            <a:endParaRPr kumimoji="0" lang="en-US" sz="25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LINE Seed Sans KR Regular"/>
              <a:ea typeface="+mn-ea"/>
              <a:cs typeface="+mn-cs"/>
            </a:endParaRPr>
          </a:p>
        </p:txBody>
      </p:sp>
      <p:pic>
        <p:nvPicPr>
          <p:cNvPr id="26" name="Picture 2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63900" y="6521824"/>
            <a:ext cx="584200" cy="584200"/>
          </a:xfrm>
          <a:prstGeom prst="rect">
            <a:avLst/>
          </a:prstGeom>
        </p:spPr>
      </p:pic>
      <p:sp>
        <p:nvSpPr>
          <p:cNvPr id="27" name="TextBox 27"/>
          <p:cNvSpPr txBox="1"/>
          <p:nvPr/>
        </p:nvSpPr>
        <p:spPr>
          <a:xfrm>
            <a:off x="3314700" y="6636124"/>
            <a:ext cx="4953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00" b="0" i="0" u="none" strike="noStrike" kern="1200" cap="none" spc="-100" normalizeH="0" baseline="0" noProof="0">
                <a:ln>
                  <a:noFill/>
                </a:ln>
                <a:effectLst/>
                <a:uLnTx/>
                <a:uFillTx/>
                <a:latin typeface="LINE Seed Sans KR Regular"/>
                <a:ea typeface="+mn-ea"/>
                <a:cs typeface="+mn-cs"/>
              </a:rPr>
              <a:t>04</a:t>
            </a:r>
          </a:p>
        </p:txBody>
      </p:sp>
      <p:pic>
        <p:nvPicPr>
          <p:cNvPr id="35" name="Picture 2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61900" y="6953821"/>
            <a:ext cx="4572000" cy="9271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</p:pic>
      <p:sp>
        <p:nvSpPr>
          <p:cNvPr id="36" name="TextBox 30"/>
          <p:cNvSpPr txBox="1"/>
          <p:nvPr/>
        </p:nvSpPr>
        <p:spPr>
          <a:xfrm>
            <a:off x="13068300" y="7220147"/>
            <a:ext cx="3797300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5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LINE Seed Sans KR Regular"/>
                <a:ea typeface="+mn-ea"/>
                <a:cs typeface="+mn-cs"/>
              </a:rPr>
              <a:t>DevOps</a:t>
            </a:r>
          </a:p>
        </p:txBody>
      </p:sp>
      <p:pic>
        <p:nvPicPr>
          <p:cNvPr id="37" name="Picture 3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55800" y="6623247"/>
            <a:ext cx="584200" cy="584200"/>
          </a:xfrm>
          <a:prstGeom prst="rect">
            <a:avLst/>
          </a:prstGeom>
        </p:spPr>
      </p:pic>
      <p:sp>
        <p:nvSpPr>
          <p:cNvPr id="38" name="TextBox 32"/>
          <p:cNvSpPr txBox="1"/>
          <p:nvPr/>
        </p:nvSpPr>
        <p:spPr>
          <a:xfrm>
            <a:off x="14693900" y="6737547"/>
            <a:ext cx="4953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00" b="0" i="0" u="none" strike="noStrike" kern="1200" cap="none" spc="-100" normalizeH="0" baseline="0" noProof="0" dirty="0" smtClean="0">
                <a:ln>
                  <a:noFill/>
                </a:ln>
                <a:effectLst/>
                <a:uLnTx/>
                <a:uFillTx/>
                <a:latin typeface="LINE Seed Sans KR Regular"/>
                <a:ea typeface="+mn-ea"/>
                <a:cs typeface="+mn-cs"/>
              </a:rPr>
              <a:t>06</a:t>
            </a:r>
            <a:endParaRPr kumimoji="0" lang="en-US" sz="2300" b="0" i="0" u="none" strike="noStrike" kern="1200" cap="none" spc="-100" normalizeH="0" baseline="0" noProof="0" dirty="0">
              <a:ln>
                <a:noFill/>
              </a:ln>
              <a:effectLst/>
              <a:uLnTx/>
              <a:uFillTx/>
              <a:latin typeface="LINE Seed Sans KR Regular"/>
              <a:ea typeface="+mn-ea"/>
              <a:cs typeface="+mn-cs"/>
            </a:endParaRPr>
          </a:p>
        </p:txBody>
      </p:sp>
      <p:pic>
        <p:nvPicPr>
          <p:cNvPr id="40" name="Picture 2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9888" y="6928224"/>
            <a:ext cx="4572000" cy="9271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</p:pic>
      <p:sp>
        <p:nvSpPr>
          <p:cNvPr id="41" name="TextBox 30"/>
          <p:cNvSpPr txBox="1"/>
          <p:nvPr/>
        </p:nvSpPr>
        <p:spPr>
          <a:xfrm>
            <a:off x="7356288" y="7118724"/>
            <a:ext cx="3797300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ctr">
              <a:lnSpc>
                <a:spcPct val="99600"/>
              </a:lnSpc>
              <a:defRPr/>
            </a:pPr>
            <a:r>
              <a:rPr lang="en-US" altLang="ko-KR" sz="2500" dirty="0">
                <a:latin typeface="LINE Seed Sans KR Regular"/>
              </a:rPr>
              <a:t>AI &amp; Automation</a:t>
            </a:r>
            <a:endParaRPr lang="en-US" sz="2500" dirty="0">
              <a:latin typeface="LINE Seed Sans KR Regular"/>
            </a:endParaRPr>
          </a:p>
        </p:txBody>
      </p:sp>
      <p:pic>
        <p:nvPicPr>
          <p:cNvPr id="42" name="Picture 3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43788" y="6521824"/>
            <a:ext cx="584200" cy="584200"/>
          </a:xfrm>
          <a:prstGeom prst="rect">
            <a:avLst/>
          </a:prstGeom>
        </p:spPr>
      </p:pic>
      <p:sp>
        <p:nvSpPr>
          <p:cNvPr id="43" name="TextBox 32"/>
          <p:cNvSpPr txBox="1"/>
          <p:nvPr/>
        </p:nvSpPr>
        <p:spPr>
          <a:xfrm>
            <a:off x="8981888" y="6636124"/>
            <a:ext cx="4953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00" b="0" i="0" u="none" strike="noStrike" kern="1200" cap="none" spc="-100" normalizeH="0" baseline="0" noProof="0" dirty="0" smtClean="0">
                <a:ln>
                  <a:noFill/>
                </a:ln>
                <a:effectLst/>
                <a:uLnTx/>
                <a:uFillTx/>
                <a:latin typeface="LINE Seed Sans KR Regular"/>
                <a:ea typeface="+mn-ea"/>
                <a:cs typeface="+mn-cs"/>
              </a:rPr>
              <a:t>05</a:t>
            </a:r>
            <a:endParaRPr kumimoji="0" lang="en-US" sz="2300" b="0" i="0" u="none" strike="noStrike" kern="1200" cap="none" spc="-100" normalizeH="0" baseline="0" noProof="0" dirty="0">
              <a:ln>
                <a:noFill/>
              </a:ln>
              <a:effectLst/>
              <a:uLnTx/>
              <a:uFillTx/>
              <a:latin typeface="LINE Seed Sans KR Regular"/>
              <a:ea typeface="+mn-ea"/>
              <a:cs typeface="+mn-cs"/>
            </a:endParaRP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468002" y="4127500"/>
            <a:ext cx="2553048" cy="932418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32889" y="4152900"/>
            <a:ext cx="3498422" cy="958166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48544" y="4142355"/>
            <a:ext cx="2082056" cy="880869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12460" y="4152900"/>
            <a:ext cx="2289696" cy="882269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38300" y="8045824"/>
            <a:ext cx="2214702" cy="824408"/>
          </a:xfrm>
          <a:prstGeom prst="rect">
            <a:avLst/>
          </a:prstGeom>
        </p:spPr>
      </p:pic>
      <p:pic>
        <p:nvPicPr>
          <p:cNvPr id="46" name="그림 4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910631" y="8026498"/>
            <a:ext cx="1569735" cy="843733"/>
          </a:xfrm>
          <a:prstGeom prst="rect">
            <a:avLst/>
          </a:prstGeom>
        </p:spPr>
      </p:pic>
      <p:pic>
        <p:nvPicPr>
          <p:cNvPr id="47" name="그림 4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011643" y="8978823"/>
            <a:ext cx="1956005" cy="736677"/>
          </a:xfrm>
          <a:prstGeom prst="rect">
            <a:avLst/>
          </a:prstGeom>
        </p:spPr>
      </p:pic>
      <p:pic>
        <p:nvPicPr>
          <p:cNvPr id="48" name="그림 4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094300" y="8120417"/>
            <a:ext cx="1822099" cy="772105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3062687" y="8120418"/>
            <a:ext cx="1926959" cy="772104"/>
          </a:xfrm>
          <a:prstGeom prst="rect">
            <a:avLst/>
          </a:prstGeom>
        </p:spPr>
      </p:pic>
      <p:pic>
        <p:nvPicPr>
          <p:cNvPr id="50" name="그림 49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797246" y="8026498"/>
            <a:ext cx="2607104" cy="850802"/>
          </a:xfrm>
          <a:prstGeom prst="rect">
            <a:avLst/>
          </a:prstGeom>
        </p:spPr>
      </p:pic>
      <p:pic>
        <p:nvPicPr>
          <p:cNvPr id="51" name="그림 50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827745" y="8947105"/>
            <a:ext cx="2803586" cy="803854"/>
          </a:xfrm>
          <a:prstGeom prst="rect">
            <a:avLst/>
          </a:prstGeom>
        </p:spPr>
      </p:pic>
      <p:pic>
        <p:nvPicPr>
          <p:cNvPr id="52" name="그림 51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496939" y="8026498"/>
            <a:ext cx="2327846" cy="812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8020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600" y="5934893"/>
            <a:ext cx="11325989" cy="354692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8800" y="2252436"/>
            <a:ext cx="9296400" cy="3682457"/>
          </a:xfrm>
          <a:prstGeom prst="rect">
            <a:avLst/>
          </a:prstGeom>
        </p:spPr>
      </p:pic>
      <p:sp>
        <p:nvSpPr>
          <p:cNvPr id="5" name="TextBox 8"/>
          <p:cNvSpPr txBox="1"/>
          <p:nvPr/>
        </p:nvSpPr>
        <p:spPr>
          <a:xfrm>
            <a:off x="6181678" y="1092200"/>
            <a:ext cx="5924644" cy="1155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500" b="1" i="0" u="none" strike="noStrike" kern="1200" cap="none" spc="-200" normalizeH="0" baseline="0" noProof="0" dirty="0" smtClean="0">
                <a:ln>
                  <a:noFill/>
                </a:ln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깃 활용</a:t>
            </a:r>
            <a:endParaRPr kumimoji="0" lang="ko-KR" altLang="en-US" sz="6500" b="1" i="0" u="none" strike="noStrike" kern="1200" cap="none" spc="-200" normalizeH="0" baseline="0" noProof="0" dirty="0">
              <a:ln>
                <a:noFill/>
              </a:ln>
              <a:effectLst/>
              <a:uLnTx/>
              <a:uFillTx/>
              <a:latin typeface="Calibri"/>
              <a:ea typeface="LINE Seed Sans KR Regular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157427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371" y="336550"/>
            <a:ext cx="17602200" cy="9563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6805" y="1771197"/>
            <a:ext cx="9791700" cy="254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0181772" y="787854"/>
            <a:ext cx="8320858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5500" b="1" spc="-200" dirty="0" smtClean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RPA </a:t>
            </a:r>
            <a:r>
              <a:rPr lang="ko-KR" altLang="en-US" sz="5500" b="1" spc="-200" dirty="0" smtClean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활용 데이터 수집  </a:t>
            </a:r>
            <a:r>
              <a:rPr lang="en-US" altLang="ko-KR" sz="3600" b="1" spc="-200" dirty="0" smtClean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_  </a:t>
            </a:r>
            <a:r>
              <a:rPr lang="ko-KR" altLang="en-US" sz="3600" b="1" spc="-200" dirty="0" err="1" smtClean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파이썬</a:t>
            </a:r>
            <a:r>
              <a:rPr lang="en-US" altLang="ko-KR" sz="3600" b="1" spc="-200" dirty="0" smtClean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3600" b="1" spc="-200" dirty="0" smtClean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endParaRPr lang="ko-KR" sz="5500" b="0" i="0" u="none" strike="noStrike" spc="-200" dirty="0">
              <a:solidFill>
                <a:srgbClr val="002841"/>
              </a:solidFill>
              <a:ea typeface="Hallym Gothic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219200" y="698500"/>
            <a:ext cx="54610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500" b="0" i="0" u="none" strike="noStrike" spc="-200" dirty="0" smtClean="0">
                <a:solidFill>
                  <a:srgbClr val="002841"/>
                </a:solidFill>
                <a:latin typeface="Hallym Gothic Regular"/>
              </a:rPr>
              <a:t>기술개발 </a:t>
            </a:r>
            <a:r>
              <a:rPr lang="en-US" altLang="ko-KR" sz="2500" b="0" i="0" u="none" strike="noStrike" spc="-200" dirty="0" smtClean="0">
                <a:solidFill>
                  <a:srgbClr val="002841"/>
                </a:solidFill>
                <a:latin typeface="Hallym Gothic Regular"/>
              </a:rPr>
              <a:t>_ 1. RPA </a:t>
            </a:r>
            <a:r>
              <a:rPr lang="ko-KR" altLang="en-US" sz="2500" b="0" i="0" u="none" strike="noStrike" spc="-200" dirty="0" smtClean="0">
                <a:solidFill>
                  <a:srgbClr val="002841"/>
                </a:solidFill>
                <a:latin typeface="Hallym Gothic Regular"/>
              </a:rPr>
              <a:t>활용</a:t>
            </a:r>
            <a:endParaRPr lang="en-US" sz="2500" b="0" i="0" u="none" strike="noStrike" spc="-200" dirty="0">
              <a:solidFill>
                <a:srgbClr val="002841"/>
              </a:solidFill>
              <a:latin typeface="Hallym Gothic Regular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8856617" y="4660900"/>
            <a:ext cx="91186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endParaRPr lang="en-US" sz="2600" b="0" i="0" u="none" strike="noStrike" spc="-200" dirty="0">
              <a:solidFill>
                <a:srgbClr val="002841"/>
              </a:solidFill>
              <a:latin typeface="Hallym Gothic Bold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067" y="1185716"/>
            <a:ext cx="8087854" cy="8602275"/>
          </a:xfrm>
          <a:prstGeom prst="rect">
            <a:avLst/>
          </a:prstGeom>
        </p:spPr>
      </p:pic>
      <p:pic>
        <p:nvPicPr>
          <p:cNvPr id="17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03543" y="2430969"/>
            <a:ext cx="6730126" cy="733706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29800" y="1876532"/>
            <a:ext cx="6172200" cy="7762581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3657600" y="632584"/>
            <a:ext cx="4876800" cy="5207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16199"/>
              </a:lnSpc>
              <a:defRPr/>
            </a:pPr>
            <a:r>
              <a:rPr lang="en-US" altLang="ko-KR" sz="2400" b="1" spc="-100" dirty="0" smtClean="0">
                <a:solidFill>
                  <a:srgbClr val="D0DAF5"/>
                </a:solidFill>
                <a:ea typeface="LINE Seed Sans KR Regular"/>
              </a:rPr>
              <a:t>Backend </a:t>
            </a:r>
            <a:r>
              <a:rPr lang="ko-KR" altLang="en-US" sz="2400" b="1" spc="-100" dirty="0" smtClean="0">
                <a:solidFill>
                  <a:srgbClr val="D0DAF5"/>
                </a:solidFill>
                <a:ea typeface="LINE Seed Sans KR Regular"/>
              </a:rPr>
              <a:t> </a:t>
            </a:r>
            <a:r>
              <a:rPr lang="en-US" altLang="ko-KR" spc="-100" dirty="0" smtClean="0">
                <a:solidFill>
                  <a:srgbClr val="D0DAF5"/>
                </a:solidFill>
                <a:ea typeface="LINE Seed Sans KR Regular"/>
              </a:rPr>
              <a:t>-  </a:t>
            </a:r>
            <a:r>
              <a:rPr lang="ko-KR" altLang="en-US" spc="-100" dirty="0" err="1" smtClean="0">
                <a:solidFill>
                  <a:srgbClr val="D0DAF5"/>
                </a:solidFill>
                <a:ea typeface="LINE Seed Sans KR Regular"/>
              </a:rPr>
              <a:t>강미림</a:t>
            </a:r>
            <a:r>
              <a:rPr lang="ko-KR" altLang="en-US" spc="-100" dirty="0" smtClean="0">
                <a:solidFill>
                  <a:srgbClr val="D0DAF5"/>
                </a:solidFill>
                <a:ea typeface="LINE Seed Sans KR Regular"/>
              </a:rPr>
              <a:t> 제작</a:t>
            </a:r>
            <a:endParaRPr lang="ko-KR" altLang="en-US" spc="-100" dirty="0">
              <a:solidFill>
                <a:srgbClr val="D0DAF5"/>
              </a:solidFill>
              <a:ea typeface="LINE Seed Sans KR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7139074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blackWhite">
          <a:xfrm>
            <a:off x="4800600" y="-1566"/>
            <a:ext cx="13482181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0200" y="1612900"/>
            <a:ext cx="116078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9762" y="4386047"/>
            <a:ext cx="11607800" cy="25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9762" y="7291664"/>
            <a:ext cx="11607800" cy="25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0200" y="3009900"/>
            <a:ext cx="11607800" cy="254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808948" y="378681"/>
            <a:ext cx="5900281" cy="151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5400" b="0" i="0" u="none" strike="noStrike" spc="-300" dirty="0">
                <a:solidFill>
                  <a:srgbClr val="002841"/>
                </a:solidFill>
                <a:latin typeface="Hallym Gothic Bold"/>
              </a:rPr>
              <a:t>Contents</a:t>
            </a:r>
          </a:p>
        </p:txBody>
      </p:sp>
      <p:sp>
        <p:nvSpPr>
          <p:cNvPr id="8" name="TextBox 8"/>
          <p:cNvSpPr txBox="1"/>
          <p:nvPr/>
        </p:nvSpPr>
        <p:spPr bwMode="blackWhite">
          <a:xfrm>
            <a:off x="7965162" y="719330"/>
            <a:ext cx="8483600" cy="59008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ko-KR" altLang="en-US" sz="2900" b="1" spc="-100" dirty="0" smtClean="0">
                <a:solidFill>
                  <a:srgbClr val="FFFDF6"/>
                </a:solidFill>
                <a:ea typeface="Hallym Gothic Regular"/>
              </a:rPr>
              <a:t>개요</a:t>
            </a:r>
            <a:endParaRPr lang="ko-KR" altLang="en-US" sz="2900" b="1" spc="-100" dirty="0">
              <a:solidFill>
                <a:srgbClr val="FFFDF6"/>
              </a:solidFill>
              <a:ea typeface="Hallym Gothic Regular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7025362" y="696253"/>
            <a:ext cx="762000" cy="66385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200" b="0" i="0" u="none" strike="noStrike" spc="-200" dirty="0">
                <a:solidFill>
                  <a:srgbClr val="FFFDF6"/>
                </a:solidFill>
                <a:latin typeface="Hallym Gothic Bold"/>
              </a:rPr>
              <a:t>01.</a:t>
            </a:r>
          </a:p>
        </p:txBody>
      </p:sp>
      <p:sp>
        <p:nvSpPr>
          <p:cNvPr id="12" name="TextBox 12"/>
          <p:cNvSpPr txBox="1"/>
          <p:nvPr/>
        </p:nvSpPr>
        <p:spPr bwMode="blackWhite">
          <a:xfrm>
            <a:off x="7976048" y="4868740"/>
            <a:ext cx="8483600" cy="59008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ko-KR" altLang="en-US" sz="2900" b="1" spc="-100" dirty="0" smtClean="0">
                <a:solidFill>
                  <a:srgbClr val="FFFDF6"/>
                </a:solidFill>
                <a:ea typeface="Hallym Gothic Regular"/>
              </a:rPr>
              <a:t>물리적 설계</a:t>
            </a:r>
            <a:endParaRPr lang="ko-KR" altLang="en-US" sz="2900" b="1" spc="-100" dirty="0">
              <a:solidFill>
                <a:srgbClr val="FFFDF6"/>
              </a:solidFill>
              <a:ea typeface="Hallym Gothic Regular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7017657" y="1974754"/>
            <a:ext cx="762000" cy="66385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200" b="0" i="0" u="none" strike="noStrike" spc="-200" dirty="0" smtClean="0">
                <a:solidFill>
                  <a:srgbClr val="FFFDF6"/>
                </a:solidFill>
                <a:latin typeface="Hallym Gothic Bold"/>
              </a:rPr>
              <a:t>02.</a:t>
            </a:r>
            <a:endParaRPr lang="en-US" sz="3200" b="0" i="0" u="none" strike="noStrike" spc="-200" dirty="0">
              <a:solidFill>
                <a:srgbClr val="FFFDF6"/>
              </a:solidFill>
              <a:latin typeface="Hallym Gothic Bold"/>
            </a:endParaRPr>
          </a:p>
        </p:txBody>
      </p:sp>
      <p:sp>
        <p:nvSpPr>
          <p:cNvPr id="14" name="TextBox 14"/>
          <p:cNvSpPr txBox="1"/>
          <p:nvPr/>
        </p:nvSpPr>
        <p:spPr bwMode="blackWhite">
          <a:xfrm>
            <a:off x="7957457" y="1992175"/>
            <a:ext cx="8483600" cy="59008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900" b="1" spc="-100" dirty="0" smtClean="0">
                <a:solidFill>
                  <a:srgbClr val="FFFDF6"/>
                </a:solidFill>
                <a:ea typeface="Hallym Gothic Regular"/>
              </a:rPr>
              <a:t>일정</a:t>
            </a:r>
            <a:endParaRPr lang="en-US" sz="2900" b="1" i="0" u="none" strike="noStrike" spc="-100" dirty="0">
              <a:solidFill>
                <a:srgbClr val="FFFDF6"/>
              </a:solidFill>
              <a:latin typeface="Hallym Gothic Regular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7010400" y="4826729"/>
            <a:ext cx="762000" cy="66385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200" b="0" i="0" u="none" strike="noStrike" spc="-200" dirty="0" smtClean="0">
                <a:solidFill>
                  <a:srgbClr val="FFFDF6"/>
                </a:solidFill>
                <a:latin typeface="Hallym Gothic Bold"/>
              </a:rPr>
              <a:t>04.</a:t>
            </a:r>
            <a:endParaRPr lang="en-US" sz="3200" b="0" i="0" u="none" strike="noStrike" spc="-200" dirty="0">
              <a:solidFill>
                <a:srgbClr val="FFFDF6"/>
              </a:solidFill>
              <a:latin typeface="Hallym Gothic Bold"/>
            </a:endParaRPr>
          </a:p>
        </p:txBody>
      </p:sp>
      <p:sp>
        <p:nvSpPr>
          <p:cNvPr id="16" name="TextBox 16"/>
          <p:cNvSpPr txBox="1"/>
          <p:nvPr/>
        </p:nvSpPr>
        <p:spPr bwMode="blackWhite">
          <a:xfrm>
            <a:off x="7976048" y="6263313"/>
            <a:ext cx="8483600" cy="59008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ko-KR" altLang="en-US" sz="2900" b="1" spc="-100" dirty="0" smtClean="0">
                <a:solidFill>
                  <a:srgbClr val="FFFDF6"/>
                </a:solidFill>
                <a:ea typeface="Hallym Gothic Regular"/>
              </a:rPr>
              <a:t>시스템 구조 </a:t>
            </a:r>
            <a:endParaRPr lang="ko-KR" altLang="en-US" sz="2900" b="1" spc="-100" dirty="0">
              <a:solidFill>
                <a:srgbClr val="FFFDF6"/>
              </a:solidFill>
              <a:ea typeface="Hallym Gothic Regular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7025362" y="6253052"/>
            <a:ext cx="762000" cy="66385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200" b="0" i="0" u="none" strike="noStrike" spc="-200" dirty="0" smtClean="0">
                <a:solidFill>
                  <a:srgbClr val="FFFDF6"/>
                </a:solidFill>
                <a:latin typeface="Hallym Gothic Bold"/>
              </a:rPr>
              <a:t>05.</a:t>
            </a:r>
            <a:endParaRPr lang="en-US" sz="3200" b="0" i="0" u="none" strike="noStrike" spc="-200" dirty="0">
              <a:solidFill>
                <a:srgbClr val="FFFDF6"/>
              </a:solidFill>
              <a:latin typeface="Hallym Gothic Bold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787"/>
          <a:stretch/>
        </p:blipFill>
        <p:spPr>
          <a:xfrm>
            <a:off x="-1" y="6667500"/>
            <a:ext cx="4795381" cy="3765394"/>
          </a:xfrm>
          <a:prstGeom prst="rect">
            <a:avLst/>
          </a:prstGeom>
          <a:noFill/>
          <a:ln>
            <a:noFill/>
          </a:ln>
          <a:effectLst>
            <a:glow rad="25400">
              <a:schemeClr val="bg1">
                <a:alpha val="99000"/>
              </a:schemeClr>
            </a:glow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sp>
        <p:nvSpPr>
          <p:cNvPr id="20" name="TextBox 13"/>
          <p:cNvSpPr txBox="1"/>
          <p:nvPr/>
        </p:nvSpPr>
        <p:spPr>
          <a:xfrm>
            <a:off x="7021286" y="3324321"/>
            <a:ext cx="762000" cy="66385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200" b="0" i="0" u="none" strike="noStrike" spc="-200" dirty="0" smtClean="0">
                <a:solidFill>
                  <a:srgbClr val="FFFDF6"/>
                </a:solidFill>
                <a:latin typeface="Hallym Gothic Bold"/>
              </a:rPr>
              <a:t>03.</a:t>
            </a:r>
            <a:endParaRPr lang="en-US" sz="3200" b="0" i="0" u="none" strike="noStrike" spc="-200" dirty="0">
              <a:solidFill>
                <a:srgbClr val="FFFDF6"/>
              </a:solidFill>
              <a:latin typeface="Hallym Gothic Bold"/>
            </a:endParaRPr>
          </a:p>
        </p:txBody>
      </p:sp>
      <p:sp>
        <p:nvSpPr>
          <p:cNvPr id="21" name="TextBox 14"/>
          <p:cNvSpPr txBox="1"/>
          <p:nvPr/>
        </p:nvSpPr>
        <p:spPr bwMode="blackWhite">
          <a:xfrm>
            <a:off x="7976048" y="3366332"/>
            <a:ext cx="8483600" cy="59008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900" b="1" spc="-100" dirty="0" smtClean="0">
                <a:solidFill>
                  <a:srgbClr val="FFFDF6"/>
                </a:solidFill>
                <a:ea typeface="Hallym Gothic Regular"/>
              </a:rPr>
              <a:t>논리적 설계</a:t>
            </a:r>
            <a:endParaRPr lang="en-US" sz="2900" b="1" i="0" u="none" strike="noStrike" spc="-100" dirty="0">
              <a:solidFill>
                <a:srgbClr val="FFFDF6"/>
              </a:solidFill>
              <a:latin typeface="Hallym Gothic Regular"/>
            </a:endParaRPr>
          </a:p>
        </p:txBody>
      </p:sp>
      <p:pic>
        <p:nvPicPr>
          <p:cNvPr id="2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9762" y="5836159"/>
            <a:ext cx="11607800" cy="25400"/>
          </a:xfrm>
          <a:prstGeom prst="rect">
            <a:avLst/>
          </a:prstGeom>
        </p:spPr>
      </p:pic>
      <p:sp>
        <p:nvSpPr>
          <p:cNvPr id="22" name="TextBox 10"/>
          <p:cNvSpPr txBox="1"/>
          <p:nvPr/>
        </p:nvSpPr>
        <p:spPr bwMode="blackWhite">
          <a:xfrm>
            <a:off x="12338672" y="38100"/>
            <a:ext cx="2411919" cy="216525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ko-KR" sz="2400" spc="-100" dirty="0" smtClean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SWOT</a:t>
            </a:r>
            <a:r>
              <a:rPr lang="ko-KR" altLang="en-US" sz="2400" spc="-100" dirty="0" smtClean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 분석</a:t>
            </a:r>
            <a:endParaRPr lang="en-US" altLang="ko-KR" sz="2400" spc="-100" dirty="0" smtClean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ko-KR" sz="2800" spc="-100" dirty="0" smtClean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altLang="en-US" sz="2400" spc="-100" dirty="0" err="1" smtClean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밴치마킹</a:t>
            </a:r>
            <a:r>
              <a:rPr lang="ko-KR" altLang="en-US" sz="2400" spc="-100" dirty="0" smtClean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기업</a:t>
            </a:r>
            <a:endParaRPr lang="en-US" altLang="ko-KR" sz="2400" spc="-100" dirty="0" smtClean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ko-KR" altLang="en-US" sz="2400" spc="-100" dirty="0" smtClean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차고지 서비스란 </a:t>
            </a:r>
            <a:r>
              <a:rPr lang="en-US" altLang="ko-KR" sz="2400" spc="-100" dirty="0" smtClean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?</a:t>
            </a:r>
          </a:p>
          <a:p>
            <a:pPr marL="342900" lvl="0" indent="-342900">
              <a:lnSpc>
                <a:spcPct val="99600"/>
              </a:lnSpc>
              <a:buFont typeface="Arial" panose="020B0604020202020204" pitchFamily="34" charset="0"/>
              <a:buChar char="•"/>
            </a:pPr>
            <a:endParaRPr lang="ko-KR" altLang="en-US" sz="2400" spc="-100" dirty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2268200" y="1809571"/>
            <a:ext cx="47244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ko-KR" sz="2000" spc="-100" dirty="0" smtClean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altLang="en-US" sz="2400" spc="-100" dirty="0" smtClean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일정표</a:t>
            </a:r>
            <a:endParaRPr lang="en-US" altLang="ko-KR" sz="2400" spc="-100" dirty="0" smtClean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ko-KR" altLang="en-US" sz="2400" spc="-100" dirty="0" smtClean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요구 사항 명세 </a:t>
            </a:r>
            <a:endParaRPr lang="en-US" altLang="ko-KR" sz="2400" spc="-100" dirty="0" smtClean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ko-KR" sz="2400" spc="-100" dirty="0" smtClean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Use case diagram</a:t>
            </a:r>
            <a:r>
              <a:rPr lang="ko-KR" altLang="en-US" sz="2400" spc="-100" dirty="0" smtClean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endParaRPr lang="ko-KR" altLang="en-US" sz="2400" dirty="0"/>
          </a:p>
        </p:txBody>
      </p:sp>
      <p:sp>
        <p:nvSpPr>
          <p:cNvPr id="26" name="직사각형 25"/>
          <p:cNvSpPr/>
          <p:nvPr/>
        </p:nvSpPr>
        <p:spPr>
          <a:xfrm>
            <a:off x="12268200" y="3123638"/>
            <a:ext cx="40386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ko-KR" sz="2400" spc="-100" dirty="0" smtClean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ER Diagram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ko-KR" sz="2400" spc="-100" dirty="0" smtClean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Flow Chart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ko-KR" sz="2400" spc="-100" dirty="0" smtClean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Sequence diagram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altLang="ko-KR" sz="2400" spc="-100" dirty="0" smtClean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ko-KR" altLang="en-US" sz="2400" dirty="0"/>
          </a:p>
        </p:txBody>
      </p:sp>
      <p:sp>
        <p:nvSpPr>
          <p:cNvPr id="27" name="직사각형 26"/>
          <p:cNvSpPr/>
          <p:nvPr/>
        </p:nvSpPr>
        <p:spPr>
          <a:xfrm>
            <a:off x="12289145" y="4586355"/>
            <a:ext cx="40386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ko-KR" sz="2400" spc="-100" dirty="0" smtClean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altLang="en-US" sz="2400" spc="-100" dirty="0" smtClean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데이터 베이스 상세</a:t>
            </a:r>
            <a:endParaRPr lang="en-US" altLang="ko-KR" sz="2400" spc="-100" dirty="0" smtClean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ko-KR" altLang="en-US" sz="2400" spc="-100" dirty="0" smtClean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데이터 베이스 스키마</a:t>
            </a:r>
            <a:endParaRPr lang="en-US" altLang="ko-KR" sz="2400" spc="-100" dirty="0" smtClean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ko-KR" sz="2400" spc="-100" dirty="0" smtClean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JPA </a:t>
            </a:r>
            <a:r>
              <a:rPr lang="ko-KR" altLang="en-US" sz="2400" spc="-100" dirty="0" smtClean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기반 관리</a:t>
            </a:r>
            <a:endParaRPr lang="en-US" altLang="ko-KR" sz="2400" spc="-100" dirty="0" smtClean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altLang="ko-KR" sz="2400" spc="-100" dirty="0" smtClean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ko-KR" altLang="en-US" sz="2400" dirty="0"/>
          </a:p>
        </p:txBody>
      </p:sp>
      <p:sp>
        <p:nvSpPr>
          <p:cNvPr id="28" name="TextBox 16"/>
          <p:cNvSpPr txBox="1"/>
          <p:nvPr/>
        </p:nvSpPr>
        <p:spPr bwMode="blackWhite">
          <a:xfrm>
            <a:off x="7976048" y="7745198"/>
            <a:ext cx="8483600" cy="59008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ko-KR" altLang="en-US" sz="2900" b="1" spc="-100" dirty="0" smtClean="0">
                <a:solidFill>
                  <a:srgbClr val="FFFDF6"/>
                </a:solidFill>
                <a:ea typeface="Hallym Gothic Regular"/>
              </a:rPr>
              <a:t>기술 개발</a:t>
            </a:r>
            <a:endParaRPr lang="ko-KR" altLang="en-US" sz="2900" b="1" spc="-100" dirty="0">
              <a:solidFill>
                <a:srgbClr val="FFFDF6"/>
              </a:solidFill>
              <a:ea typeface="Hallym Gothic Regular"/>
            </a:endParaRPr>
          </a:p>
        </p:txBody>
      </p:sp>
      <p:sp>
        <p:nvSpPr>
          <p:cNvPr id="29" name="TextBox 17"/>
          <p:cNvSpPr txBox="1"/>
          <p:nvPr/>
        </p:nvSpPr>
        <p:spPr>
          <a:xfrm>
            <a:off x="7025362" y="7734937"/>
            <a:ext cx="762000" cy="66385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200" b="0" i="0" u="none" strike="noStrike" spc="-200" dirty="0" smtClean="0">
                <a:solidFill>
                  <a:srgbClr val="FFFDF6"/>
                </a:solidFill>
                <a:latin typeface="Hallym Gothic Bold"/>
              </a:rPr>
              <a:t>06.</a:t>
            </a:r>
            <a:endParaRPr lang="en-US" sz="3200" b="0" i="0" u="none" strike="noStrike" spc="-200" dirty="0">
              <a:solidFill>
                <a:srgbClr val="FFFDF6"/>
              </a:solidFill>
              <a:latin typeface="Hallym Gothic Bold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12281246" y="6055093"/>
            <a:ext cx="40386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ko-KR" sz="2400" spc="-100" dirty="0" smtClean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altLang="en-US" sz="2400" spc="-100" dirty="0" smtClean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사용자 시스템 </a:t>
            </a:r>
            <a:endParaRPr lang="en-US" altLang="ko-KR" sz="2400" spc="-100" dirty="0" smtClean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ko-KR" altLang="en-US" sz="2400" spc="-100" dirty="0" smtClean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관리자 시스템</a:t>
            </a:r>
            <a:endParaRPr lang="en-US" altLang="ko-KR" sz="2400" spc="-100" dirty="0" smtClean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ko-KR" altLang="en-US" sz="2400" spc="-100" dirty="0" smtClean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와이어 프레임 </a:t>
            </a:r>
            <a:endParaRPr lang="en-US" altLang="ko-KR" sz="2400" spc="-100" dirty="0" smtClean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altLang="ko-KR" sz="2400" spc="-100" dirty="0" smtClean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ko-KR" altLang="en-US" sz="2400" dirty="0"/>
          </a:p>
        </p:txBody>
      </p:sp>
      <p:sp>
        <p:nvSpPr>
          <p:cNvPr id="31" name="직사각형 30"/>
          <p:cNvSpPr/>
          <p:nvPr/>
        </p:nvSpPr>
        <p:spPr>
          <a:xfrm>
            <a:off x="12300571" y="7172049"/>
            <a:ext cx="40386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endParaRPr lang="en-US" altLang="ko-KR" sz="2400" spc="-100" dirty="0" smtClean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ko-KR" sz="2400" spc="-100" dirty="0" smtClean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RPA </a:t>
            </a:r>
            <a:r>
              <a:rPr lang="ko-KR" altLang="en-US" sz="2400" spc="-100" dirty="0" smtClean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활용</a:t>
            </a:r>
            <a:endParaRPr lang="en-US" altLang="ko-KR" sz="2400" spc="-100" dirty="0" smtClean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ko-KR" sz="2400" spc="-100" dirty="0" smtClean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AWS</a:t>
            </a:r>
            <a:r>
              <a:rPr lang="ko-KR" altLang="en-US" sz="2400" spc="-100" dirty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altLang="en-US" sz="2400" spc="-100" dirty="0" smtClean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활용</a:t>
            </a:r>
            <a:endParaRPr lang="en-US" altLang="ko-KR" sz="2400" spc="-100" dirty="0" smtClean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ko-KR" sz="2400" spc="-100" dirty="0" smtClean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API</a:t>
            </a:r>
            <a:r>
              <a:rPr lang="ko-KR" altLang="en-US" sz="2400" spc="-100" dirty="0" smtClean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활용 프로그램 구현 결과</a:t>
            </a:r>
            <a:endParaRPr lang="en-US" altLang="ko-KR" sz="2400" spc="-100" dirty="0" smtClean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ko-KR" altLang="en-US" sz="2400" dirty="0"/>
          </a:p>
        </p:txBody>
      </p:sp>
      <p:pic>
        <p:nvPicPr>
          <p:cNvPr id="32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9762" y="8826535"/>
            <a:ext cx="11607800" cy="25400"/>
          </a:xfrm>
          <a:prstGeom prst="rect">
            <a:avLst/>
          </a:prstGeom>
        </p:spPr>
      </p:pic>
      <p:sp>
        <p:nvSpPr>
          <p:cNvPr id="33" name="TextBox 16"/>
          <p:cNvSpPr txBox="1"/>
          <p:nvPr/>
        </p:nvSpPr>
        <p:spPr bwMode="blackWhite">
          <a:xfrm>
            <a:off x="9249352" y="9207493"/>
            <a:ext cx="8483600" cy="59008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endParaRPr lang="ko-KR" altLang="en-US" sz="2900" b="1" spc="-100" dirty="0">
              <a:solidFill>
                <a:srgbClr val="FFFDF6"/>
              </a:solidFill>
              <a:ea typeface="Hallym Gothic Regular"/>
            </a:endParaRPr>
          </a:p>
        </p:txBody>
      </p:sp>
      <p:sp>
        <p:nvSpPr>
          <p:cNvPr id="34" name="TextBox 17"/>
          <p:cNvSpPr txBox="1"/>
          <p:nvPr/>
        </p:nvSpPr>
        <p:spPr>
          <a:xfrm>
            <a:off x="7025362" y="9197232"/>
            <a:ext cx="762000" cy="66385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200" b="0" i="0" u="none" strike="noStrike" spc="-200" dirty="0" smtClean="0">
                <a:solidFill>
                  <a:srgbClr val="FFFDF6"/>
                </a:solidFill>
                <a:latin typeface="Hallym Gothic Bold"/>
              </a:rPr>
              <a:t>07.</a:t>
            </a:r>
            <a:endParaRPr lang="en-US" sz="3200" b="0" i="0" u="none" strike="noStrike" spc="-200" dirty="0">
              <a:solidFill>
                <a:srgbClr val="FFFDF6"/>
              </a:solidFill>
              <a:latin typeface="Hallym Gothic Bold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12338672" y="8617385"/>
            <a:ext cx="40386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endParaRPr lang="en-US" altLang="ko-KR" sz="2400" spc="-100" dirty="0" smtClean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ko-KR" altLang="en-US" sz="2400" spc="-100" dirty="0" smtClean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테스트 결과</a:t>
            </a:r>
            <a:endParaRPr lang="en-US" altLang="ko-KR" sz="2400" spc="-100" dirty="0" smtClean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ko-KR" altLang="en-US" sz="2400" spc="-100" dirty="0" err="1" smtClean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시큐어</a:t>
            </a:r>
            <a:r>
              <a:rPr lang="ko-KR" altLang="en-US" sz="2400" spc="-100" dirty="0" smtClean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코딩 및 성능  최적화</a:t>
            </a:r>
            <a:endParaRPr lang="en-US" altLang="ko-KR" sz="2400" spc="-100" dirty="0" smtClean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ko-KR" altLang="en-US" sz="2400" spc="-100" dirty="0" smtClean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배포 </a:t>
            </a:r>
            <a:endParaRPr lang="en-US" altLang="ko-KR" sz="2400" spc="-100" dirty="0" smtClean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ko-KR" altLang="en-US" sz="2400" dirty="0"/>
          </a:p>
        </p:txBody>
      </p:sp>
      <p:sp>
        <p:nvSpPr>
          <p:cNvPr id="36" name="TextBox 16"/>
          <p:cNvSpPr txBox="1"/>
          <p:nvPr/>
        </p:nvSpPr>
        <p:spPr bwMode="blackWhite">
          <a:xfrm>
            <a:off x="7976048" y="9207492"/>
            <a:ext cx="2409248" cy="59008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ko-KR" altLang="en-US" sz="2900" b="1" spc="-100" dirty="0" smtClean="0">
                <a:solidFill>
                  <a:srgbClr val="FFFDF6"/>
                </a:solidFill>
                <a:ea typeface="Hallym Gothic Regular"/>
              </a:rPr>
              <a:t>최적화  완료</a:t>
            </a:r>
            <a:endParaRPr lang="ko-KR" altLang="en-US" sz="2900" b="1" spc="-100" dirty="0">
              <a:solidFill>
                <a:srgbClr val="FFFDF6"/>
              </a:solidFill>
              <a:ea typeface="Hallym Gothic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208645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371" y="336550"/>
            <a:ext cx="17602200" cy="9563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7146" y="2222500"/>
            <a:ext cx="9791700" cy="254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0192113" y="1239157"/>
            <a:ext cx="8320858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5500" b="1" spc="-200" dirty="0" smtClean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RPA </a:t>
            </a:r>
            <a:r>
              <a:rPr lang="ko-KR" altLang="en-US" sz="5500" b="1" spc="-200" dirty="0" smtClean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활용 데이터 수집  </a:t>
            </a:r>
            <a:r>
              <a:rPr lang="en-US" altLang="ko-KR" sz="3600" b="1" spc="-200" dirty="0" smtClean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_  </a:t>
            </a:r>
            <a:r>
              <a:rPr lang="ko-KR" altLang="en-US" sz="3600" b="1" spc="-200" dirty="0" err="1" smtClean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파이썬</a:t>
            </a:r>
            <a:r>
              <a:rPr lang="en-US" altLang="ko-KR" sz="3600" b="1" spc="-200" dirty="0" smtClean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3600" b="1" spc="-200" dirty="0" smtClean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endParaRPr lang="ko-KR" sz="5500" b="0" i="0" u="none" strike="noStrike" spc="-200" dirty="0">
              <a:solidFill>
                <a:srgbClr val="002841"/>
              </a:solidFill>
              <a:ea typeface="Hallym Gothic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219200" y="698500"/>
            <a:ext cx="54610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500" b="0" i="0" u="none" strike="noStrike" spc="-200" dirty="0" smtClean="0">
                <a:solidFill>
                  <a:srgbClr val="002841"/>
                </a:solidFill>
                <a:latin typeface="Hallym Gothic Regular"/>
              </a:rPr>
              <a:t>기술개발 </a:t>
            </a:r>
            <a:r>
              <a:rPr lang="en-US" altLang="ko-KR" sz="2500" b="0" i="0" u="none" strike="noStrike" spc="-200" dirty="0" smtClean="0">
                <a:solidFill>
                  <a:srgbClr val="002841"/>
                </a:solidFill>
                <a:latin typeface="Hallym Gothic Regular"/>
              </a:rPr>
              <a:t>_ 1. RPA </a:t>
            </a:r>
            <a:r>
              <a:rPr lang="ko-KR" altLang="en-US" sz="2500" b="0" i="0" u="none" strike="noStrike" spc="-200" dirty="0" smtClean="0">
                <a:solidFill>
                  <a:srgbClr val="002841"/>
                </a:solidFill>
                <a:latin typeface="Hallym Gothic Regular"/>
              </a:rPr>
              <a:t>활용</a:t>
            </a:r>
            <a:endParaRPr lang="en-US" sz="2500" b="0" i="0" u="none" strike="noStrike" spc="-200" dirty="0">
              <a:solidFill>
                <a:srgbClr val="002841"/>
              </a:solidFill>
              <a:latin typeface="Hallym Gothic Regular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8856617" y="4660900"/>
            <a:ext cx="91186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endParaRPr lang="en-US" sz="2600" b="0" i="0" u="none" strike="noStrike" spc="-200" dirty="0">
              <a:solidFill>
                <a:srgbClr val="002841"/>
              </a:solidFill>
              <a:latin typeface="Hallym Gothic Bold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/>
          <a:srcRect r="11907"/>
          <a:stretch/>
        </p:blipFill>
        <p:spPr>
          <a:xfrm>
            <a:off x="457200" y="1143000"/>
            <a:ext cx="9525000" cy="8659433"/>
          </a:xfrm>
          <a:prstGeom prst="rect">
            <a:avLst/>
          </a:prstGeom>
        </p:spPr>
      </p:pic>
      <p:sp>
        <p:nvSpPr>
          <p:cNvPr id="12" name="TextBox 9"/>
          <p:cNvSpPr txBox="1"/>
          <p:nvPr/>
        </p:nvSpPr>
        <p:spPr>
          <a:xfrm>
            <a:off x="11608871" y="2778205"/>
            <a:ext cx="6019800" cy="113801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24499"/>
              </a:lnSpc>
            </a:pPr>
            <a:r>
              <a:rPr lang="en-US" altLang="ko-KR" sz="3200" b="1" spc="-200" dirty="0" smtClean="0">
                <a:solidFill>
                  <a:srgbClr val="002841"/>
                </a:solidFill>
                <a:ea typeface="Hallym Gothic Bold"/>
              </a:rPr>
              <a:t>Selenium</a:t>
            </a:r>
            <a:r>
              <a:rPr lang="en-US" altLang="ko-KR" sz="2600" spc="-200" dirty="0" smtClean="0">
                <a:solidFill>
                  <a:srgbClr val="002841"/>
                </a:solidFill>
                <a:ea typeface="Hallym Gothic Bold"/>
              </a:rPr>
              <a:t>  </a:t>
            </a:r>
            <a:r>
              <a:rPr lang="ko-KR" altLang="en-US" sz="2600" spc="-200" dirty="0" smtClean="0">
                <a:solidFill>
                  <a:srgbClr val="002841"/>
                </a:solidFill>
                <a:ea typeface="Hallym Gothic Bold"/>
              </a:rPr>
              <a:t>기반 데이터 </a:t>
            </a:r>
            <a:r>
              <a:rPr lang="ko-KR" altLang="en-US" sz="2600" spc="-200" dirty="0" err="1" smtClean="0">
                <a:solidFill>
                  <a:srgbClr val="002841"/>
                </a:solidFill>
                <a:ea typeface="Hallym Gothic Bold"/>
              </a:rPr>
              <a:t>크롤러</a:t>
            </a:r>
            <a:r>
              <a:rPr lang="ko-KR" altLang="en-US" sz="2600" spc="-200" dirty="0" smtClean="0">
                <a:solidFill>
                  <a:srgbClr val="002841"/>
                </a:solidFill>
                <a:ea typeface="Hallym Gothic Bold"/>
              </a:rPr>
              <a:t> 생성  </a:t>
            </a:r>
            <a:endParaRPr lang="en-US" altLang="ko-KR" sz="2600" spc="-200" dirty="0" smtClean="0">
              <a:solidFill>
                <a:srgbClr val="002841"/>
              </a:solidFill>
              <a:ea typeface="Hallym Gothic Bold"/>
            </a:endParaRPr>
          </a:p>
          <a:p>
            <a:pPr>
              <a:lnSpc>
                <a:spcPct val="124499"/>
              </a:lnSpc>
            </a:pPr>
            <a:r>
              <a:rPr lang="ko-KR" altLang="en-US" sz="2600" spc="-200" dirty="0" smtClean="0">
                <a:solidFill>
                  <a:srgbClr val="002841"/>
                </a:solidFill>
                <a:ea typeface="Hallym Gothic Bold"/>
              </a:rPr>
              <a:t>자동차 </a:t>
            </a:r>
            <a:r>
              <a:rPr lang="ko-KR" altLang="en-US" sz="2600" spc="-200" dirty="0" err="1">
                <a:solidFill>
                  <a:srgbClr val="002841"/>
                </a:solidFill>
                <a:ea typeface="Hallym Gothic Bold"/>
              </a:rPr>
              <a:t>모델별</a:t>
            </a:r>
            <a:r>
              <a:rPr lang="ko-KR" altLang="en-US" sz="2600" spc="-200" dirty="0">
                <a:solidFill>
                  <a:srgbClr val="002841"/>
                </a:solidFill>
                <a:ea typeface="Hallym Gothic Bold"/>
              </a:rPr>
              <a:t> </a:t>
            </a:r>
            <a:r>
              <a:rPr lang="ko-KR" altLang="en-US" sz="2600" spc="-200" dirty="0" smtClean="0">
                <a:solidFill>
                  <a:srgbClr val="002841"/>
                </a:solidFill>
                <a:ea typeface="Hallym Gothic Bold"/>
              </a:rPr>
              <a:t>이미지 추출  </a:t>
            </a:r>
            <a:endParaRPr lang="en-US" sz="2600" spc="-200" dirty="0">
              <a:solidFill>
                <a:srgbClr val="002841"/>
              </a:solidFill>
              <a:ea typeface="Hallym Gothic Bold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1049000" y="5452759"/>
            <a:ext cx="9144000" cy="3913059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400" b="1" spc="-100" dirty="0">
                <a:solidFill>
                  <a:srgbClr val="002841"/>
                </a:solidFill>
                <a:ea typeface="Hallym Gothic Regular"/>
              </a:rPr>
              <a:t>웹 </a:t>
            </a:r>
            <a:r>
              <a:rPr lang="ko-KR" altLang="en-US" sz="2400" b="1" spc="-100" dirty="0" err="1">
                <a:solidFill>
                  <a:srgbClr val="002841"/>
                </a:solidFill>
                <a:ea typeface="Hallym Gothic Regular"/>
              </a:rPr>
              <a:t>스크래핑</a:t>
            </a:r>
            <a:r>
              <a:rPr lang="ko-KR" altLang="en-US" sz="2400" b="1" spc="-100" dirty="0">
                <a:solidFill>
                  <a:srgbClr val="002841"/>
                </a:solidFill>
                <a:ea typeface="Hallym Gothic Regular"/>
              </a:rPr>
              <a:t> </a:t>
            </a:r>
            <a:r>
              <a:rPr lang="en-US" altLang="ko-KR" sz="2400" b="1" spc="-100" dirty="0">
                <a:solidFill>
                  <a:srgbClr val="002841"/>
                </a:solidFill>
                <a:ea typeface="Hallym Gothic Regular"/>
              </a:rPr>
              <a:t>(Web Scraping</a:t>
            </a:r>
            <a:r>
              <a:rPr lang="en-US" altLang="ko-KR" sz="2400" b="1" spc="-100" dirty="0" smtClean="0">
                <a:solidFill>
                  <a:srgbClr val="002841"/>
                </a:solidFill>
                <a:ea typeface="Hallym Gothic Regular"/>
              </a:rPr>
              <a:t>)</a:t>
            </a:r>
          </a:p>
          <a:p>
            <a:r>
              <a:rPr lang="en-US" altLang="ko-KR" sz="2400" b="1" spc="-100" dirty="0">
                <a:solidFill>
                  <a:srgbClr val="002841"/>
                </a:solidFill>
                <a:ea typeface="Hallym Gothic Regular"/>
              </a:rPr>
              <a:t> </a:t>
            </a:r>
            <a:r>
              <a:rPr lang="en-US" altLang="ko-KR" sz="2400" b="1" spc="-100" dirty="0" smtClean="0">
                <a:solidFill>
                  <a:srgbClr val="002841"/>
                </a:solidFill>
                <a:ea typeface="Hallym Gothic Regular"/>
              </a:rPr>
              <a:t>                 Selenium</a:t>
            </a:r>
            <a:r>
              <a:rPr lang="ko-KR" altLang="en-US" sz="2400" b="1" spc="-100" dirty="0">
                <a:solidFill>
                  <a:srgbClr val="002841"/>
                </a:solidFill>
                <a:ea typeface="Hallym Gothic Regular"/>
              </a:rPr>
              <a:t>을 활용하여 자동차 이미지 </a:t>
            </a:r>
            <a:r>
              <a:rPr lang="ko-KR" altLang="en-US" sz="2400" b="1" spc="-100" dirty="0" err="1">
                <a:solidFill>
                  <a:srgbClr val="002841"/>
                </a:solidFill>
                <a:ea typeface="Hallym Gothic Regular"/>
              </a:rPr>
              <a:t>크롤링</a:t>
            </a:r>
            <a:endParaRPr lang="en-US" altLang="ko-KR" sz="2400" b="1" spc="-100" dirty="0">
              <a:solidFill>
                <a:srgbClr val="002841"/>
              </a:solidFill>
              <a:ea typeface="Hallym Gothic Regular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2400" b="1" spc="-100" dirty="0">
              <a:solidFill>
                <a:srgbClr val="002841"/>
              </a:solidFill>
              <a:ea typeface="Hallym Gothic Regular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400" b="1" spc="-100" dirty="0">
                <a:solidFill>
                  <a:srgbClr val="002841"/>
                </a:solidFill>
                <a:ea typeface="Hallym Gothic Regular"/>
              </a:rPr>
              <a:t>HTML </a:t>
            </a:r>
            <a:r>
              <a:rPr lang="ko-KR" altLang="en-US" sz="2400" b="1" spc="-100" dirty="0">
                <a:solidFill>
                  <a:srgbClr val="002841"/>
                </a:solidFill>
                <a:ea typeface="Hallym Gothic Regular"/>
              </a:rPr>
              <a:t>요소 탐색 </a:t>
            </a:r>
            <a:r>
              <a:rPr lang="en-US" altLang="ko-KR" sz="2400" b="1" spc="-100" dirty="0">
                <a:solidFill>
                  <a:srgbClr val="002841"/>
                </a:solidFill>
                <a:ea typeface="Hallym Gothic Regular"/>
              </a:rPr>
              <a:t>(Element </a:t>
            </a:r>
            <a:r>
              <a:rPr lang="en-US" altLang="ko-KR" sz="2400" b="1" spc="-100" dirty="0" smtClean="0">
                <a:solidFill>
                  <a:srgbClr val="002841"/>
                </a:solidFill>
                <a:ea typeface="Hallym Gothic Regular"/>
              </a:rPr>
              <a:t>Selection</a:t>
            </a:r>
          </a:p>
          <a:p>
            <a:r>
              <a:rPr lang="en-US" altLang="ko-KR" sz="2400" b="1" spc="-100" dirty="0">
                <a:solidFill>
                  <a:srgbClr val="002841"/>
                </a:solidFill>
                <a:ea typeface="Hallym Gothic Regular"/>
              </a:rPr>
              <a:t> </a:t>
            </a:r>
            <a:r>
              <a:rPr lang="en-US" altLang="ko-KR" sz="2400" b="1" spc="-100" dirty="0" smtClean="0">
                <a:solidFill>
                  <a:srgbClr val="002841"/>
                </a:solidFill>
                <a:ea typeface="Hallym Gothic Regular"/>
              </a:rPr>
              <a:t>                </a:t>
            </a:r>
            <a:r>
              <a:rPr lang="en-US" altLang="ko-KR" sz="2400" b="1" spc="-100" dirty="0" err="1" smtClean="0">
                <a:solidFill>
                  <a:srgbClr val="002841"/>
                </a:solidFill>
                <a:ea typeface="Hallym Gothic Regular"/>
              </a:rPr>
              <a:t>find_elements</a:t>
            </a:r>
            <a:r>
              <a:rPr lang="en-US" altLang="ko-KR" sz="2400" b="1" spc="-100" dirty="0" smtClean="0">
                <a:solidFill>
                  <a:srgbClr val="002841"/>
                </a:solidFill>
                <a:ea typeface="Hallym Gothic Regular"/>
              </a:rPr>
              <a:t>(</a:t>
            </a:r>
            <a:r>
              <a:rPr lang="en-US" altLang="ko-KR" sz="2400" b="1" spc="-100" dirty="0" err="1" smtClean="0">
                <a:solidFill>
                  <a:srgbClr val="002841"/>
                </a:solidFill>
                <a:ea typeface="Hallym Gothic Regular"/>
              </a:rPr>
              <a:t>By.CSS_SELECTOR</a:t>
            </a:r>
            <a:r>
              <a:rPr lang="en-US" altLang="ko-KR" sz="2400" b="1" spc="-100" dirty="0">
                <a:solidFill>
                  <a:srgbClr val="002841"/>
                </a:solidFill>
                <a:ea typeface="Hallym Gothic Regular"/>
              </a:rPr>
              <a:t>, </a:t>
            </a:r>
          </a:p>
          <a:p>
            <a:r>
              <a:rPr lang="en-US" altLang="ko-KR" sz="2400" b="1" spc="-100" dirty="0" smtClean="0">
                <a:solidFill>
                  <a:srgbClr val="002841"/>
                </a:solidFill>
                <a:ea typeface="Hallym Gothic Regular"/>
              </a:rPr>
              <a:t>                                                     </a:t>
            </a:r>
            <a:r>
              <a:rPr lang="en-US" altLang="ko-KR" sz="2400" b="1" spc="-100" dirty="0">
                <a:solidFill>
                  <a:srgbClr val="002841"/>
                </a:solidFill>
                <a:ea typeface="Hallym Gothic Regular"/>
              </a:rPr>
              <a:t>"div.</a:t>
            </a:r>
            <a:r>
              <a:rPr lang="en-US" altLang="ko-KR" sz="2400" b="1" spc="-100" dirty="0" err="1">
                <a:solidFill>
                  <a:srgbClr val="002841"/>
                </a:solidFill>
                <a:ea typeface="Hallym Gothic Regular"/>
              </a:rPr>
              <a:t>plp</a:t>
            </a:r>
            <a:r>
              <a:rPr lang="en-US" altLang="ko-KR" sz="2400" b="1" spc="-100" dirty="0">
                <a:solidFill>
                  <a:srgbClr val="002841"/>
                </a:solidFill>
                <a:ea typeface="Hallym Gothic Regular"/>
              </a:rPr>
              <a:t>__item-image </a:t>
            </a:r>
            <a:r>
              <a:rPr lang="en-US" altLang="ko-KR" sz="2400" b="1" spc="-100" dirty="0" err="1">
                <a:solidFill>
                  <a:srgbClr val="002841"/>
                </a:solidFill>
                <a:ea typeface="Hallym Gothic Regular"/>
              </a:rPr>
              <a:t>img</a:t>
            </a:r>
            <a:r>
              <a:rPr lang="en-US" altLang="ko-KR" sz="2400" b="1" spc="-100" dirty="0">
                <a:solidFill>
                  <a:srgbClr val="002841"/>
                </a:solidFill>
                <a:ea typeface="Hallym Gothic Regular"/>
              </a:rPr>
              <a:t>")</a:t>
            </a:r>
          </a:p>
          <a:p>
            <a:pPr lvl="1"/>
            <a:r>
              <a:rPr lang="en-US" altLang="ko-KR" sz="2400" b="1" spc="-100" dirty="0" smtClean="0">
                <a:solidFill>
                  <a:srgbClr val="002841"/>
                </a:solidFill>
                <a:ea typeface="Hallym Gothic Regular"/>
              </a:rPr>
              <a:t>         →</a:t>
            </a:r>
            <a:r>
              <a:rPr lang="ko-KR" altLang="en-US" sz="2400" b="1" spc="-100" dirty="0" smtClean="0">
                <a:solidFill>
                  <a:srgbClr val="002841"/>
                </a:solidFill>
                <a:ea typeface="Hallym Gothic Regular"/>
              </a:rPr>
              <a:t> </a:t>
            </a:r>
            <a:r>
              <a:rPr lang="ko-KR" altLang="en-US" sz="2400" b="1" spc="-100" dirty="0">
                <a:solidFill>
                  <a:srgbClr val="002841"/>
                </a:solidFill>
                <a:ea typeface="Hallym Gothic Regular"/>
              </a:rPr>
              <a:t>자동차 이미지 태그 수집 </a:t>
            </a:r>
            <a:endParaRPr lang="en-US" altLang="ko-KR" sz="2400" b="1" spc="-100" dirty="0" smtClean="0">
              <a:solidFill>
                <a:srgbClr val="002841"/>
              </a:solidFill>
              <a:ea typeface="Hallym Gothic Regular"/>
            </a:endParaRPr>
          </a:p>
          <a:p>
            <a:pPr lvl="1"/>
            <a:endParaRPr lang="ko-KR" altLang="en-US" sz="2400" b="1" spc="-100" dirty="0">
              <a:solidFill>
                <a:srgbClr val="002841"/>
              </a:solidFill>
              <a:ea typeface="Hallym Gothic Regular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400" b="1" spc="-100" dirty="0" err="1">
                <a:solidFill>
                  <a:srgbClr val="002841"/>
                </a:solidFill>
                <a:ea typeface="Hallym Gothic Regular"/>
              </a:rPr>
              <a:t>WebDriverWait</a:t>
            </a:r>
            <a:r>
              <a:rPr lang="ko-KR" altLang="en-US" sz="2400" b="1" spc="-100" dirty="0">
                <a:solidFill>
                  <a:srgbClr val="002841"/>
                </a:solidFill>
                <a:ea typeface="Hallym Gothic Regular"/>
              </a:rPr>
              <a:t>을 사용하여 이미지 로딩을 기다림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endParaRPr lang="ko-KR" altLang="en-US" sz="2400" b="1" spc="-100" dirty="0">
              <a:solidFill>
                <a:srgbClr val="002841"/>
              </a:solidFill>
              <a:ea typeface="Hallym Gothic Regular"/>
            </a:endParaRPr>
          </a:p>
        </p:txBody>
      </p:sp>
      <p:pic>
        <p:nvPicPr>
          <p:cNvPr id="17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8137" y="4068536"/>
            <a:ext cx="4411581" cy="4809428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71008" y="4347859"/>
            <a:ext cx="4696135" cy="4111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2873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788" y="336549"/>
            <a:ext cx="17602200" cy="9563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7146" y="1961930"/>
            <a:ext cx="9791700" cy="254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9177745" y="865206"/>
            <a:ext cx="8995954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en-US" altLang="ko-KR" sz="5500" b="1" spc="-200" dirty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RPA </a:t>
            </a:r>
            <a:r>
              <a:rPr lang="ko-KR" altLang="en-US" sz="5500" b="1" spc="-200" dirty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활용 데이터 수집  </a:t>
            </a:r>
            <a:r>
              <a:rPr lang="en-US" altLang="ko-KR" sz="3600" b="1" spc="-200" dirty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_  </a:t>
            </a:r>
            <a:r>
              <a:rPr lang="ko-KR" altLang="en-US" sz="3600" b="1" spc="-200" dirty="0" err="1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파이썬</a:t>
            </a:r>
            <a:endParaRPr lang="ko-KR" sz="5500" b="0" i="0" u="none" strike="noStrike" spc="-200" dirty="0">
              <a:solidFill>
                <a:srgbClr val="002841"/>
              </a:solidFill>
              <a:ea typeface="Hallym Gothic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219200" y="698500"/>
            <a:ext cx="54610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500" b="0" i="0" u="none" strike="noStrike" spc="-200" dirty="0" smtClean="0">
                <a:solidFill>
                  <a:srgbClr val="002841"/>
                </a:solidFill>
                <a:latin typeface="Hallym Gothic Regular"/>
              </a:rPr>
              <a:t>기술개발 </a:t>
            </a:r>
            <a:r>
              <a:rPr lang="en-US" altLang="ko-KR" sz="2500" b="0" i="0" u="none" strike="noStrike" spc="-200" dirty="0" smtClean="0">
                <a:solidFill>
                  <a:srgbClr val="002841"/>
                </a:solidFill>
                <a:latin typeface="Hallym Gothic Regular"/>
              </a:rPr>
              <a:t>_ 1. RPA </a:t>
            </a:r>
            <a:r>
              <a:rPr lang="ko-KR" altLang="en-US" sz="2500" b="0" i="0" u="none" strike="noStrike" spc="-200" dirty="0" smtClean="0">
                <a:solidFill>
                  <a:srgbClr val="002841"/>
                </a:solidFill>
                <a:latin typeface="Hallym Gothic Regular"/>
              </a:rPr>
              <a:t>활용</a:t>
            </a:r>
            <a:endParaRPr lang="en-US" sz="2500" b="0" i="0" u="none" strike="noStrike" spc="-200" dirty="0">
              <a:solidFill>
                <a:srgbClr val="002841"/>
              </a:solidFill>
              <a:latin typeface="Hallym Gothic Regular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8856617" y="4660900"/>
            <a:ext cx="91186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endParaRPr lang="en-US" sz="2600" b="0" i="0" u="none" strike="noStrike" spc="-200" dirty="0">
              <a:solidFill>
                <a:srgbClr val="002841"/>
              </a:solidFill>
              <a:latin typeface="Hallym Gothic Bold"/>
            </a:endParaRPr>
          </a:p>
        </p:txBody>
      </p:sp>
      <p:sp>
        <p:nvSpPr>
          <p:cNvPr id="12" name="TextBox 9"/>
          <p:cNvSpPr txBox="1"/>
          <p:nvPr/>
        </p:nvSpPr>
        <p:spPr>
          <a:xfrm>
            <a:off x="10840539" y="2206155"/>
            <a:ext cx="7086600" cy="113801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24499"/>
              </a:lnSpc>
            </a:pPr>
            <a:r>
              <a:rPr lang="en-US" altLang="ko-KR" sz="2600" b="1" spc="-200" dirty="0" err="1" smtClean="0">
                <a:solidFill>
                  <a:srgbClr val="002841"/>
                </a:solidFill>
                <a:ea typeface="Hallym Gothic Bold"/>
              </a:rPr>
              <a:t>BeautifulSoup</a:t>
            </a:r>
            <a:r>
              <a:rPr lang="en-US" altLang="ko-KR" sz="2600" b="1" spc="-200" dirty="0" smtClean="0">
                <a:solidFill>
                  <a:srgbClr val="002841"/>
                </a:solidFill>
                <a:ea typeface="Hallym Gothic Bold"/>
              </a:rPr>
              <a:t> </a:t>
            </a:r>
            <a:r>
              <a:rPr lang="ko-KR" altLang="en-US" sz="2600" b="1" spc="-200" dirty="0" smtClean="0">
                <a:solidFill>
                  <a:srgbClr val="002841"/>
                </a:solidFill>
                <a:ea typeface="Hallym Gothic Bold"/>
              </a:rPr>
              <a:t>을 이용</a:t>
            </a:r>
            <a:r>
              <a:rPr lang="en-US" altLang="ko-KR" sz="2600" b="1" spc="-200" dirty="0" smtClean="0">
                <a:solidFill>
                  <a:srgbClr val="002841"/>
                </a:solidFill>
                <a:ea typeface="Hallym Gothic Bold"/>
              </a:rPr>
              <a:t>,  </a:t>
            </a:r>
            <a:r>
              <a:rPr lang="ko-KR" altLang="en-US" sz="2600" b="1" spc="-200" dirty="0" smtClean="0">
                <a:solidFill>
                  <a:srgbClr val="002841"/>
                </a:solidFill>
                <a:ea typeface="Hallym Gothic Bold"/>
              </a:rPr>
              <a:t>  </a:t>
            </a:r>
            <a:r>
              <a:rPr lang="ko-KR" altLang="en-US" sz="2600" b="1" spc="-200" dirty="0">
                <a:solidFill>
                  <a:srgbClr val="002841"/>
                </a:solidFill>
                <a:ea typeface="Hallym Gothic Bold"/>
              </a:rPr>
              <a:t>웹 </a:t>
            </a:r>
            <a:r>
              <a:rPr lang="ko-KR" altLang="en-US" sz="2600" b="1" spc="-200" dirty="0" err="1">
                <a:solidFill>
                  <a:srgbClr val="002841"/>
                </a:solidFill>
                <a:ea typeface="Hallym Gothic Bold"/>
              </a:rPr>
              <a:t>스크래핑을</a:t>
            </a:r>
            <a:r>
              <a:rPr lang="ko-KR" altLang="en-US" sz="2600" b="1" spc="-200" dirty="0">
                <a:solidFill>
                  <a:srgbClr val="002841"/>
                </a:solidFill>
                <a:ea typeface="Hallym Gothic Bold"/>
              </a:rPr>
              <a:t> 통해 </a:t>
            </a:r>
            <a:endParaRPr lang="en-US" altLang="ko-KR" sz="2600" b="1" spc="-200" dirty="0" smtClean="0">
              <a:solidFill>
                <a:srgbClr val="002841"/>
              </a:solidFill>
              <a:ea typeface="Hallym Gothic Bold"/>
            </a:endParaRPr>
          </a:p>
          <a:p>
            <a:pPr>
              <a:lnSpc>
                <a:spcPct val="124499"/>
              </a:lnSpc>
            </a:pPr>
            <a:r>
              <a:rPr lang="ko-KR" altLang="en-US" sz="2600" b="1" spc="-200" dirty="0" smtClean="0">
                <a:solidFill>
                  <a:srgbClr val="002841"/>
                </a:solidFill>
                <a:ea typeface="Hallym Gothic Bold"/>
              </a:rPr>
              <a:t>엔진오일 </a:t>
            </a:r>
            <a:r>
              <a:rPr lang="en-US" altLang="ko-KR" sz="2600" b="1" spc="-200" dirty="0" smtClean="0">
                <a:solidFill>
                  <a:srgbClr val="002841"/>
                </a:solidFill>
                <a:ea typeface="Hallym Gothic Bold"/>
              </a:rPr>
              <a:t>( </a:t>
            </a:r>
            <a:r>
              <a:rPr lang="en-US" altLang="ko-KR" sz="2600" b="1" spc="-200" dirty="0" err="1" smtClean="0">
                <a:solidFill>
                  <a:srgbClr val="002841"/>
                </a:solidFill>
                <a:ea typeface="Hallym Gothic Bold"/>
              </a:rPr>
              <a:t>bullsone</a:t>
            </a:r>
            <a:r>
              <a:rPr lang="en-US" altLang="ko-KR" sz="2600" b="1" spc="-200" dirty="0" smtClean="0">
                <a:solidFill>
                  <a:srgbClr val="002841"/>
                </a:solidFill>
                <a:ea typeface="Hallym Gothic Bold"/>
              </a:rPr>
              <a:t> ) </a:t>
            </a:r>
            <a:r>
              <a:rPr lang="ko-KR" altLang="en-US" sz="2600" b="1" spc="-200" dirty="0" smtClean="0">
                <a:solidFill>
                  <a:srgbClr val="002841"/>
                </a:solidFill>
                <a:ea typeface="Hallym Gothic Bold"/>
              </a:rPr>
              <a:t>제품 </a:t>
            </a:r>
            <a:r>
              <a:rPr lang="ko-KR" altLang="en-US" sz="2600" b="1" spc="-200" dirty="0">
                <a:solidFill>
                  <a:srgbClr val="002841"/>
                </a:solidFill>
                <a:ea typeface="Hallym Gothic Bold"/>
              </a:rPr>
              <a:t>이미지 자동 저장</a:t>
            </a:r>
            <a:endParaRPr lang="en-US" sz="2600" spc="-200" dirty="0">
              <a:solidFill>
                <a:srgbClr val="002841"/>
              </a:solidFill>
              <a:ea typeface="Hallym Gothic Bold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0158368" y="3794597"/>
            <a:ext cx="7620000" cy="58862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400" b="1" spc="-100" dirty="0">
                <a:solidFill>
                  <a:srgbClr val="002841"/>
                </a:solidFill>
                <a:ea typeface="Hallym Gothic Regular"/>
              </a:rPr>
              <a:t>정규 표현식을 활용한 데이터 정제 및 파일 </a:t>
            </a:r>
            <a:r>
              <a:rPr lang="ko-KR" altLang="en-US" sz="2400" b="1" spc="-100" dirty="0" smtClean="0">
                <a:solidFill>
                  <a:srgbClr val="002841"/>
                </a:solidFill>
                <a:ea typeface="Hallym Gothic Regular"/>
              </a:rPr>
              <a:t>저장</a:t>
            </a:r>
            <a:endParaRPr lang="en-US" altLang="ko-KR" sz="2400" b="1" spc="-100" dirty="0" smtClean="0">
              <a:solidFill>
                <a:srgbClr val="002841"/>
              </a:solidFill>
              <a:ea typeface="Hallym Gothic Regular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2400" b="1" spc="-100" dirty="0">
              <a:solidFill>
                <a:srgbClr val="002841"/>
              </a:solidFill>
              <a:ea typeface="Hallym Gothic Regular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b="1" spc="-100" dirty="0" err="1">
                <a:solidFill>
                  <a:srgbClr val="002841"/>
                </a:solidFill>
                <a:ea typeface="Hallym Gothic Regular"/>
              </a:rPr>
              <a:t>BeautifulSoup</a:t>
            </a:r>
            <a:r>
              <a:rPr lang="en-US" altLang="ko-KR" sz="2400" b="1" spc="-100" dirty="0">
                <a:solidFill>
                  <a:srgbClr val="002841"/>
                </a:solidFill>
                <a:ea typeface="Hallym Gothic Regular"/>
              </a:rPr>
              <a:t>(html, "</a:t>
            </a:r>
            <a:r>
              <a:rPr lang="en-US" altLang="ko-KR" sz="2400" b="1" spc="-100" dirty="0" err="1">
                <a:solidFill>
                  <a:srgbClr val="002841"/>
                </a:solidFill>
                <a:ea typeface="Hallym Gothic Regular"/>
              </a:rPr>
              <a:t>html.parser</a:t>
            </a:r>
            <a:r>
              <a:rPr lang="en-US" altLang="ko-KR" sz="2400" b="1" spc="-100" dirty="0">
                <a:solidFill>
                  <a:srgbClr val="002841"/>
                </a:solidFill>
                <a:ea typeface="Hallym Gothic Regular"/>
              </a:rPr>
              <a:t>"): </a:t>
            </a:r>
            <a:r>
              <a:rPr lang="en-US" altLang="ko-KR" sz="2400" b="1" spc="-100" dirty="0" smtClean="0">
                <a:solidFill>
                  <a:srgbClr val="002841"/>
                </a:solidFill>
                <a:ea typeface="Hallym Gothic Regular"/>
              </a:rPr>
              <a:t>HTML</a:t>
            </a:r>
            <a:r>
              <a:rPr lang="ko-KR" altLang="en-US" sz="2400" b="1" spc="-100" dirty="0" err="1" smtClean="0">
                <a:solidFill>
                  <a:srgbClr val="002841"/>
                </a:solidFill>
                <a:ea typeface="Hallym Gothic Regular"/>
              </a:rPr>
              <a:t>파싱</a:t>
            </a:r>
            <a:r>
              <a:rPr lang="ko-KR" altLang="en-US" sz="2400" b="1" spc="-100" dirty="0" smtClean="0">
                <a:solidFill>
                  <a:srgbClr val="002841"/>
                </a:solidFill>
                <a:ea typeface="Hallym Gothic Regular"/>
              </a:rPr>
              <a:t>  </a:t>
            </a:r>
            <a:r>
              <a:rPr lang="en-US" altLang="ko-KR" sz="2400" b="1" spc="-100" dirty="0" err="1" smtClean="0">
                <a:solidFill>
                  <a:srgbClr val="002841"/>
                </a:solidFill>
                <a:ea typeface="Hallym Gothic Regular"/>
              </a:rPr>
              <a:t>soup.find</a:t>
            </a:r>
            <a:r>
              <a:rPr lang="en-US" altLang="ko-KR" sz="2400" b="1" spc="-100" dirty="0">
                <a:solidFill>
                  <a:srgbClr val="002841"/>
                </a:solidFill>
                <a:ea typeface="Hallym Gothic Regular"/>
              </a:rPr>
              <a:t>("div", id="</a:t>
            </a:r>
            <a:r>
              <a:rPr lang="en-US" altLang="ko-KR" sz="2400" b="1" spc="-100" dirty="0" err="1">
                <a:solidFill>
                  <a:srgbClr val="002841"/>
                </a:solidFill>
                <a:ea typeface="Hallym Gothic Regular"/>
              </a:rPr>
              <a:t>product_list</a:t>
            </a:r>
            <a:r>
              <a:rPr lang="en-US" altLang="ko-KR" sz="2400" b="1" spc="-100" dirty="0">
                <a:solidFill>
                  <a:srgbClr val="002841"/>
                </a:solidFill>
                <a:ea typeface="Hallym Gothic Regular"/>
              </a:rPr>
              <a:t>"): </a:t>
            </a:r>
            <a:r>
              <a:rPr lang="ko-KR" altLang="en-US" sz="2400" b="1" spc="-100" dirty="0">
                <a:solidFill>
                  <a:srgbClr val="002841"/>
                </a:solidFill>
                <a:ea typeface="Hallym Gothic Regular"/>
              </a:rPr>
              <a:t>제품 리스트 </a:t>
            </a:r>
            <a:r>
              <a:rPr lang="ko-KR" altLang="en-US" sz="2400" b="1" spc="-100" dirty="0" smtClean="0">
                <a:solidFill>
                  <a:srgbClr val="002841"/>
                </a:solidFill>
                <a:ea typeface="Hallym Gothic Regular"/>
              </a:rPr>
              <a:t>추출 </a:t>
            </a:r>
            <a:r>
              <a:rPr lang="en-US" altLang="ko-KR" sz="2400" b="1" spc="-100" dirty="0" err="1" smtClean="0">
                <a:solidFill>
                  <a:srgbClr val="002841"/>
                </a:solidFill>
                <a:ea typeface="Hallym Gothic Regular"/>
              </a:rPr>
              <a:t>soup.find_all</a:t>
            </a:r>
            <a:r>
              <a:rPr lang="en-US" altLang="ko-KR" sz="2400" b="1" spc="-100" dirty="0">
                <a:solidFill>
                  <a:srgbClr val="002841"/>
                </a:solidFill>
                <a:ea typeface="Hallym Gothic Regular"/>
              </a:rPr>
              <a:t>("li", class_="</a:t>
            </a:r>
            <a:r>
              <a:rPr lang="en-US" altLang="ko-KR" sz="2400" b="1" spc="-100" dirty="0" err="1">
                <a:solidFill>
                  <a:srgbClr val="002841"/>
                </a:solidFill>
                <a:ea typeface="Hallym Gothic Regular"/>
              </a:rPr>
              <a:t>item_box</a:t>
            </a:r>
            <a:r>
              <a:rPr lang="en-US" altLang="ko-KR" sz="2400" b="1" spc="-100" dirty="0">
                <a:solidFill>
                  <a:srgbClr val="002841"/>
                </a:solidFill>
                <a:ea typeface="Hallym Gothic Regular"/>
              </a:rPr>
              <a:t>"): </a:t>
            </a:r>
            <a:r>
              <a:rPr lang="ko-KR" altLang="en-US" sz="2400" b="1" spc="-100" dirty="0">
                <a:solidFill>
                  <a:srgbClr val="002841"/>
                </a:solidFill>
                <a:ea typeface="Hallym Gothic Regular"/>
              </a:rPr>
              <a:t>개별 제품 정보 </a:t>
            </a:r>
            <a:r>
              <a:rPr lang="ko-KR" altLang="en-US" sz="2400" b="1" spc="-100" dirty="0" smtClean="0">
                <a:solidFill>
                  <a:srgbClr val="002841"/>
                </a:solidFill>
                <a:ea typeface="Hallym Gothic Regular"/>
              </a:rPr>
              <a:t>찾기</a:t>
            </a:r>
            <a:endParaRPr lang="en-US" altLang="ko-KR" sz="2400" b="1" spc="-100" dirty="0" smtClean="0">
              <a:solidFill>
                <a:srgbClr val="002841"/>
              </a:solidFill>
              <a:ea typeface="Hallym Gothic Regular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ko-KR" altLang="en-US" sz="2400" b="1" spc="-100" dirty="0">
              <a:solidFill>
                <a:srgbClr val="002841"/>
              </a:solidFill>
              <a:ea typeface="Hallym Gothic Regular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b="1" spc="-100" dirty="0" err="1">
                <a:solidFill>
                  <a:srgbClr val="002841"/>
                </a:solidFill>
                <a:ea typeface="Hallym Gothic Regular"/>
              </a:rPr>
              <a:t>title_tag</a:t>
            </a:r>
            <a:r>
              <a:rPr lang="en-US" altLang="ko-KR" sz="2400" b="1" spc="-100" dirty="0">
                <a:solidFill>
                  <a:srgbClr val="002841"/>
                </a:solidFill>
                <a:ea typeface="Hallym Gothic Regular"/>
              </a:rPr>
              <a:t> = </a:t>
            </a:r>
            <a:r>
              <a:rPr lang="en-US" altLang="ko-KR" sz="2400" b="1" spc="-100" dirty="0" err="1">
                <a:solidFill>
                  <a:srgbClr val="002841"/>
                </a:solidFill>
                <a:ea typeface="Hallym Gothic Regular"/>
              </a:rPr>
              <a:t>item.find</a:t>
            </a:r>
            <a:r>
              <a:rPr lang="en-US" altLang="ko-KR" sz="2400" b="1" spc="-100" dirty="0">
                <a:solidFill>
                  <a:srgbClr val="002841"/>
                </a:solidFill>
                <a:ea typeface="Hallym Gothic Regular"/>
              </a:rPr>
              <a:t>("p", class_="subject"): </a:t>
            </a:r>
            <a:r>
              <a:rPr lang="ko-KR" altLang="en-US" sz="2400" b="1" spc="-100" dirty="0">
                <a:solidFill>
                  <a:srgbClr val="002841"/>
                </a:solidFill>
                <a:ea typeface="Hallym Gothic Regular"/>
              </a:rPr>
              <a:t>제품명 </a:t>
            </a:r>
            <a:r>
              <a:rPr lang="ko-KR" altLang="en-US" sz="2400" b="1" spc="-100" dirty="0" smtClean="0">
                <a:solidFill>
                  <a:srgbClr val="002841"/>
                </a:solidFill>
                <a:ea typeface="Hallym Gothic Regular"/>
              </a:rPr>
              <a:t>추출 </a:t>
            </a:r>
            <a:r>
              <a:rPr lang="en-US" altLang="ko-KR" sz="2400" b="1" spc="-100" dirty="0" err="1" smtClean="0">
                <a:solidFill>
                  <a:srgbClr val="002841"/>
                </a:solidFill>
                <a:ea typeface="Hallym Gothic Regular"/>
              </a:rPr>
              <a:t>clean_filename</a:t>
            </a:r>
            <a:r>
              <a:rPr lang="en-US" altLang="ko-KR" sz="2400" b="1" spc="-100" dirty="0" smtClean="0">
                <a:solidFill>
                  <a:srgbClr val="002841"/>
                </a:solidFill>
                <a:ea typeface="Hallym Gothic Regular"/>
              </a:rPr>
              <a:t>(text</a:t>
            </a:r>
            <a:r>
              <a:rPr lang="en-US" altLang="ko-KR" sz="2400" b="1" spc="-100" dirty="0">
                <a:solidFill>
                  <a:srgbClr val="002841"/>
                </a:solidFill>
                <a:ea typeface="Hallym Gothic Regular"/>
              </a:rPr>
              <a:t>): </a:t>
            </a:r>
            <a:r>
              <a:rPr lang="ko-KR" altLang="en-US" sz="2400" b="1" spc="-100" dirty="0">
                <a:solidFill>
                  <a:srgbClr val="002841"/>
                </a:solidFill>
                <a:ea typeface="Hallym Gothic Regular"/>
              </a:rPr>
              <a:t>제품명에서 대괄호</a:t>
            </a:r>
            <a:r>
              <a:rPr lang="en-US" altLang="ko-KR" sz="2400" b="1" spc="-100" dirty="0" smtClean="0">
                <a:solidFill>
                  <a:srgbClr val="002841"/>
                </a:solidFill>
                <a:ea typeface="Hallym Gothic Regular"/>
              </a:rPr>
              <a:t>([]), </a:t>
            </a:r>
            <a:r>
              <a:rPr lang="ko-KR" altLang="en-US" sz="2400" b="1" spc="-100" dirty="0" smtClean="0">
                <a:solidFill>
                  <a:srgbClr val="002841"/>
                </a:solidFill>
                <a:ea typeface="Hallym Gothic Regular"/>
              </a:rPr>
              <a:t>특수 </a:t>
            </a:r>
            <a:r>
              <a:rPr lang="ko-KR" altLang="en-US" sz="2400" b="1" spc="-100" dirty="0">
                <a:solidFill>
                  <a:srgbClr val="002841"/>
                </a:solidFill>
                <a:ea typeface="Hallym Gothic Regular"/>
              </a:rPr>
              <a:t>문자 </a:t>
            </a:r>
            <a:r>
              <a:rPr lang="ko-KR" altLang="en-US" sz="2400" b="1" spc="-100" dirty="0" smtClean="0">
                <a:solidFill>
                  <a:srgbClr val="002841"/>
                </a:solidFill>
                <a:ea typeface="Hallym Gothic Regular"/>
              </a:rPr>
              <a:t>제거     </a:t>
            </a:r>
            <a:r>
              <a:rPr lang="en-US" altLang="ko-KR" sz="2400" b="1" spc="-100" dirty="0" err="1" smtClean="0">
                <a:solidFill>
                  <a:srgbClr val="002841"/>
                </a:solidFill>
                <a:ea typeface="Hallym Gothic Regular"/>
              </a:rPr>
              <a:t>requests.get</a:t>
            </a:r>
            <a:r>
              <a:rPr lang="en-US" altLang="ko-KR" sz="2400" b="1" spc="-100" dirty="0" smtClean="0">
                <a:solidFill>
                  <a:srgbClr val="002841"/>
                </a:solidFill>
                <a:ea typeface="Hallym Gothic Regular"/>
              </a:rPr>
              <a:t>(</a:t>
            </a:r>
            <a:r>
              <a:rPr lang="en-US" altLang="ko-KR" sz="2400" b="1" spc="-100" dirty="0" err="1" smtClean="0">
                <a:solidFill>
                  <a:srgbClr val="002841"/>
                </a:solidFill>
                <a:ea typeface="Hallym Gothic Regular"/>
              </a:rPr>
              <a:t>img_url</a:t>
            </a:r>
            <a:r>
              <a:rPr lang="en-US" altLang="ko-KR" sz="2400" b="1" spc="-100" dirty="0">
                <a:solidFill>
                  <a:srgbClr val="002841"/>
                </a:solidFill>
                <a:ea typeface="Hallym Gothic Regular"/>
              </a:rPr>
              <a:t>): </a:t>
            </a:r>
            <a:r>
              <a:rPr lang="ko-KR" altLang="en-US" sz="2400" b="1" spc="-100" dirty="0">
                <a:solidFill>
                  <a:srgbClr val="002841"/>
                </a:solidFill>
                <a:ea typeface="Hallym Gothic Regular"/>
              </a:rPr>
              <a:t>이미지 다운로드 </a:t>
            </a:r>
            <a:r>
              <a:rPr lang="ko-KR" altLang="en-US" sz="2400" b="1" spc="-100" dirty="0" smtClean="0">
                <a:solidFill>
                  <a:srgbClr val="002841"/>
                </a:solidFill>
                <a:ea typeface="Hallym Gothic Regular"/>
              </a:rPr>
              <a:t>요청</a:t>
            </a:r>
            <a:endParaRPr lang="en-US" altLang="ko-KR" sz="2400" b="1" spc="-100" dirty="0" smtClean="0">
              <a:solidFill>
                <a:srgbClr val="002841"/>
              </a:solidFill>
              <a:ea typeface="Hallym Gothic Regular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100" b="1" spc="-100" dirty="0">
              <a:solidFill>
                <a:srgbClr val="002841"/>
              </a:solidFill>
              <a:ea typeface="Hallym Gothic Regular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b="1" spc="-100" dirty="0" err="1">
                <a:solidFill>
                  <a:srgbClr val="002841"/>
                </a:solidFill>
                <a:ea typeface="Hallym Gothic Regular"/>
              </a:rPr>
              <a:t>os.makedirs</a:t>
            </a:r>
            <a:r>
              <a:rPr lang="en-US" altLang="ko-KR" sz="2400" b="1" spc="-100" dirty="0">
                <a:solidFill>
                  <a:srgbClr val="002841"/>
                </a:solidFill>
                <a:ea typeface="Hallym Gothic Regular"/>
              </a:rPr>
              <a:t>(</a:t>
            </a:r>
            <a:r>
              <a:rPr lang="en-US" altLang="ko-KR" sz="2400" b="1" spc="-100" dirty="0" err="1">
                <a:solidFill>
                  <a:srgbClr val="002841"/>
                </a:solidFill>
                <a:ea typeface="Hallym Gothic Regular"/>
              </a:rPr>
              <a:t>output_folder</a:t>
            </a:r>
            <a:r>
              <a:rPr lang="en-US" altLang="ko-KR" sz="2400" b="1" spc="-100" dirty="0">
                <a:solidFill>
                  <a:srgbClr val="002841"/>
                </a:solidFill>
                <a:ea typeface="Hallym Gothic Regular"/>
              </a:rPr>
              <a:t>, </a:t>
            </a:r>
            <a:r>
              <a:rPr lang="en-US" altLang="ko-KR" sz="2400" b="1" spc="-100" dirty="0" err="1">
                <a:solidFill>
                  <a:srgbClr val="002841"/>
                </a:solidFill>
                <a:ea typeface="Hallym Gothic Regular"/>
              </a:rPr>
              <a:t>exist_ok</a:t>
            </a:r>
            <a:r>
              <a:rPr lang="en-US" altLang="ko-KR" sz="2400" b="1" spc="-100" dirty="0">
                <a:solidFill>
                  <a:srgbClr val="002841"/>
                </a:solidFill>
                <a:ea typeface="Hallym Gothic Regular"/>
              </a:rPr>
              <a:t>=True</a:t>
            </a:r>
            <a:r>
              <a:rPr lang="en-US" altLang="ko-KR" sz="2400" b="1" spc="-100" dirty="0" smtClean="0">
                <a:solidFill>
                  <a:srgbClr val="002841"/>
                </a:solidFill>
                <a:ea typeface="Hallym Gothic Regular"/>
              </a:rPr>
              <a:t>) :                        </a:t>
            </a:r>
            <a:r>
              <a:rPr lang="ko-KR" altLang="en-US" sz="2400" b="1" spc="-100" dirty="0" smtClean="0">
                <a:solidFill>
                  <a:srgbClr val="002841"/>
                </a:solidFill>
                <a:ea typeface="Hallym Gothic Regular"/>
              </a:rPr>
              <a:t>폴더가 </a:t>
            </a:r>
            <a:r>
              <a:rPr lang="ko-KR" altLang="en-US" sz="2400" b="1" spc="-100" dirty="0">
                <a:solidFill>
                  <a:srgbClr val="002841"/>
                </a:solidFill>
                <a:ea typeface="Hallym Gothic Regular"/>
              </a:rPr>
              <a:t>없으면 </a:t>
            </a:r>
            <a:r>
              <a:rPr lang="ko-KR" altLang="en-US" sz="2400" b="1" spc="-100" dirty="0" smtClean="0">
                <a:solidFill>
                  <a:srgbClr val="002841"/>
                </a:solidFill>
                <a:ea typeface="Hallym Gothic Regular"/>
              </a:rPr>
              <a:t>생성    </a:t>
            </a:r>
            <a:r>
              <a:rPr lang="en-US" altLang="ko-KR" sz="2400" b="1" spc="-100" dirty="0" smtClean="0">
                <a:solidFill>
                  <a:srgbClr val="002841"/>
                </a:solidFill>
                <a:ea typeface="Hallym Gothic Regular"/>
              </a:rPr>
              <a:t>…. </a:t>
            </a:r>
            <a:r>
              <a:rPr lang="ko-KR" altLang="en-US" sz="2400" b="1" spc="-100" dirty="0" smtClean="0">
                <a:solidFill>
                  <a:srgbClr val="002841"/>
                </a:solidFill>
                <a:ea typeface="Hallym Gothic Regular"/>
              </a:rPr>
              <a:t>결과</a:t>
            </a:r>
            <a:r>
              <a:rPr lang="en-US" altLang="ko-KR" sz="2400" b="1" spc="-100" dirty="0" smtClean="0">
                <a:solidFill>
                  <a:srgbClr val="002841"/>
                </a:solidFill>
                <a:ea typeface="Hallym Gothic Regular"/>
              </a:rPr>
              <a:t> :   </a:t>
            </a:r>
            <a:r>
              <a:rPr lang="ko-KR" altLang="en-US" sz="2400" b="1" spc="-100" dirty="0" smtClean="0">
                <a:solidFill>
                  <a:srgbClr val="002841"/>
                </a:solidFill>
                <a:ea typeface="Hallym Gothic Regular"/>
              </a:rPr>
              <a:t>이미지를 </a:t>
            </a:r>
            <a:r>
              <a:rPr lang="ko-KR" altLang="en-US" sz="2400" b="1" spc="-100" dirty="0">
                <a:solidFill>
                  <a:srgbClr val="002841"/>
                </a:solidFill>
                <a:ea typeface="Hallym Gothic Regular"/>
              </a:rPr>
              <a:t>다운로드하고 저장</a:t>
            </a:r>
          </a:p>
        </p:txBody>
      </p:sp>
      <p:pic>
        <p:nvPicPr>
          <p:cNvPr id="1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2684" y="2930641"/>
            <a:ext cx="5562601" cy="606425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348" y="1407594"/>
            <a:ext cx="6992326" cy="742101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08892" y="3200369"/>
            <a:ext cx="4325675" cy="5371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3587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00" y="2171700"/>
            <a:ext cx="14309206" cy="7002053"/>
          </a:xfrm>
          <a:prstGeom prst="rect">
            <a:avLst/>
          </a:prstGeom>
        </p:spPr>
      </p:pic>
      <p:sp>
        <p:nvSpPr>
          <p:cNvPr id="3" name="TextBox 6"/>
          <p:cNvSpPr txBox="1"/>
          <p:nvPr/>
        </p:nvSpPr>
        <p:spPr>
          <a:xfrm>
            <a:off x="493486" y="568960"/>
            <a:ext cx="177546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ko-KR" altLang="en-US" sz="5500" b="1" spc="-200" dirty="0" smtClean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홈페이지 리스트 업   </a:t>
            </a:r>
            <a:r>
              <a:rPr lang="en-US" altLang="ko-KR" sz="5500" b="1" spc="-200" dirty="0" smtClean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_</a:t>
            </a:r>
            <a:r>
              <a:rPr lang="en-US" altLang="ko-KR" sz="5500" b="1" spc="-200" dirty="0" smtClean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Crawling </a:t>
            </a:r>
            <a:r>
              <a:rPr lang="ko-KR" altLang="en-US" sz="5500" spc="-200" dirty="0" smtClean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5500" b="1" spc="-200" dirty="0" smtClean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이미지데이터</a:t>
            </a:r>
            <a:r>
              <a:rPr lang="ko-KR" altLang="en-US" sz="5500" spc="-200" dirty="0" smtClean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와  </a:t>
            </a:r>
            <a:r>
              <a:rPr lang="ko-KR" altLang="en-US" sz="5500" b="1" spc="-200" dirty="0" smtClean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엑셀 데이터 </a:t>
            </a:r>
            <a:r>
              <a:rPr lang="ko-KR" altLang="en-US" sz="5500" spc="-200" dirty="0" smtClean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활용</a:t>
            </a:r>
            <a:endParaRPr lang="ko-KR" sz="5500" i="0" u="none" strike="noStrike" spc="-200" dirty="0">
              <a:solidFill>
                <a:srgbClr val="002841"/>
              </a:solidFill>
              <a:ea typeface="Hallym Gothic Bold"/>
            </a:endParaRPr>
          </a:p>
        </p:txBody>
      </p:sp>
      <p:pic>
        <p:nvPicPr>
          <p:cNvPr id="4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663325" y="1788887"/>
            <a:ext cx="17624675" cy="45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4233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6"/>
          <p:cNvSpPr txBox="1"/>
          <p:nvPr/>
        </p:nvSpPr>
        <p:spPr>
          <a:xfrm>
            <a:off x="493486" y="568960"/>
            <a:ext cx="177546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ko-KR" altLang="en-US" sz="5500" b="1" spc="-200" dirty="0" smtClean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홈페이지 리스트 업   </a:t>
            </a:r>
            <a:r>
              <a:rPr lang="en-US" altLang="ko-KR" sz="5500" b="1" spc="-200" dirty="0" smtClean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_</a:t>
            </a:r>
            <a:r>
              <a:rPr lang="en-US" altLang="ko-KR" sz="5500" b="1" spc="-200" dirty="0" err="1" smtClean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Crowling</a:t>
            </a:r>
            <a:r>
              <a:rPr lang="en-US" altLang="ko-KR" sz="5500" b="1" spc="-200" dirty="0" smtClean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5500" spc="-200" dirty="0" smtClean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5500" b="1" spc="-200" dirty="0" smtClean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이미지데이터</a:t>
            </a:r>
            <a:r>
              <a:rPr lang="ko-KR" altLang="en-US" sz="5500" spc="-200" dirty="0" smtClean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와  </a:t>
            </a:r>
            <a:r>
              <a:rPr lang="ko-KR" altLang="en-US" sz="5500" b="1" spc="-200" dirty="0" smtClean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엑셀 데이터 </a:t>
            </a:r>
            <a:r>
              <a:rPr lang="ko-KR" altLang="en-US" sz="5500" spc="-200" dirty="0" smtClean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활용</a:t>
            </a:r>
            <a:endParaRPr lang="ko-KR" sz="5500" i="0" u="none" strike="noStrike" spc="-200" dirty="0">
              <a:solidFill>
                <a:srgbClr val="002841"/>
              </a:solidFill>
              <a:ea typeface="Hallym Gothic Bold"/>
            </a:endParaRPr>
          </a:p>
        </p:txBody>
      </p:sp>
      <p:pic>
        <p:nvPicPr>
          <p:cNvPr id="4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663325" y="1788887"/>
            <a:ext cx="17624675" cy="4571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2085704"/>
            <a:ext cx="3472904" cy="367646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" y="6011455"/>
            <a:ext cx="6134956" cy="3820058"/>
          </a:xfrm>
          <a:prstGeom prst="rect">
            <a:avLst/>
          </a:prstGeom>
        </p:spPr>
      </p:pic>
      <p:cxnSp>
        <p:nvCxnSpPr>
          <p:cNvPr id="9" name="직선 화살표 연결선 8"/>
          <p:cNvCxnSpPr/>
          <p:nvPr/>
        </p:nvCxnSpPr>
        <p:spPr>
          <a:xfrm>
            <a:off x="3930844" y="4619171"/>
            <a:ext cx="685800" cy="114300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/>
          <p:nvPr/>
        </p:nvCxnSpPr>
        <p:spPr>
          <a:xfrm flipV="1">
            <a:off x="5777807" y="5600700"/>
            <a:ext cx="591139" cy="41075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9"/>
          <p:cNvSpPr txBox="1"/>
          <p:nvPr/>
        </p:nvSpPr>
        <p:spPr>
          <a:xfrm>
            <a:off x="3857942" y="4041138"/>
            <a:ext cx="11430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24499"/>
              </a:lnSpc>
            </a:pPr>
            <a:r>
              <a:rPr lang="en-US" altLang="ko-KR" sz="3600" b="1" spc="-200" dirty="0" smtClean="0">
                <a:solidFill>
                  <a:srgbClr val="002841"/>
                </a:solidFill>
                <a:ea typeface="Hallym Gothic Bold"/>
              </a:rPr>
              <a:t>Excel</a:t>
            </a:r>
            <a:endParaRPr lang="en-US" sz="2600" b="0" i="0" u="none" strike="noStrike" spc="-200" dirty="0">
              <a:solidFill>
                <a:srgbClr val="002841"/>
              </a:solidFill>
              <a:latin typeface="Hallym Gothic Bold"/>
            </a:endParaRPr>
          </a:p>
        </p:txBody>
      </p:sp>
      <p:sp>
        <p:nvSpPr>
          <p:cNvPr id="15" name="TextBox 9"/>
          <p:cNvSpPr txBox="1"/>
          <p:nvPr/>
        </p:nvSpPr>
        <p:spPr>
          <a:xfrm>
            <a:off x="4901165" y="5723709"/>
            <a:ext cx="11430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24499"/>
              </a:lnSpc>
            </a:pPr>
            <a:r>
              <a:rPr lang="en-US" altLang="ko-KR" sz="3600" b="1" spc="-200" dirty="0" err="1" smtClean="0">
                <a:solidFill>
                  <a:srgbClr val="002841"/>
                </a:solidFill>
                <a:ea typeface="Hallym Gothic Bold"/>
              </a:rPr>
              <a:t>Sql</a:t>
            </a:r>
            <a:r>
              <a:rPr lang="en-US" altLang="ko-KR" sz="3600" b="1" spc="-200" dirty="0" smtClean="0">
                <a:solidFill>
                  <a:srgbClr val="002841"/>
                </a:solidFill>
                <a:ea typeface="Hallym Gothic Bold"/>
              </a:rPr>
              <a:t> </a:t>
            </a:r>
            <a:endParaRPr lang="en-US" sz="2600" b="0" i="0" u="none" strike="noStrike" spc="-200" dirty="0">
              <a:solidFill>
                <a:srgbClr val="002841"/>
              </a:solidFill>
              <a:latin typeface="Hallym Gothic Bold"/>
            </a:endParaRPr>
          </a:p>
        </p:txBody>
      </p:sp>
      <p:sp>
        <p:nvSpPr>
          <p:cNvPr id="16" name="TextBox 9"/>
          <p:cNvSpPr txBox="1"/>
          <p:nvPr/>
        </p:nvSpPr>
        <p:spPr>
          <a:xfrm>
            <a:off x="7848600" y="2540154"/>
            <a:ext cx="88392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24499"/>
              </a:lnSpc>
            </a:pPr>
            <a:r>
              <a:rPr lang="en-US" altLang="ko-KR" sz="3600" b="1" spc="-200" dirty="0">
                <a:solidFill>
                  <a:srgbClr val="002841"/>
                </a:solidFill>
                <a:ea typeface="Hallym Gothic Bold"/>
              </a:rPr>
              <a:t>Home page   </a:t>
            </a:r>
            <a:r>
              <a:rPr lang="en-US" altLang="ko-KR" sz="3600" b="1" spc="-200" dirty="0" smtClean="0">
                <a:solidFill>
                  <a:srgbClr val="002841"/>
                </a:solidFill>
                <a:ea typeface="Hallym Gothic Bold"/>
              </a:rPr>
              <a:t>- </a:t>
            </a:r>
            <a:r>
              <a:rPr lang="ko-KR" altLang="en-US" sz="3600" b="1" spc="-200" dirty="0" smtClean="0">
                <a:solidFill>
                  <a:srgbClr val="002841"/>
                </a:solidFill>
                <a:ea typeface="Hallym Gothic Bold"/>
              </a:rPr>
              <a:t>금액 별  제품 정리 리스트 </a:t>
            </a:r>
            <a:r>
              <a:rPr lang="en-US" altLang="ko-KR" sz="3600" b="1" spc="-200" dirty="0" smtClean="0">
                <a:solidFill>
                  <a:srgbClr val="002841"/>
                </a:solidFill>
                <a:ea typeface="Hallym Gothic Bold"/>
              </a:rPr>
              <a:t>  </a:t>
            </a:r>
            <a:endParaRPr lang="en-US" sz="2600" b="0" i="0" u="none" strike="noStrike" spc="-200" dirty="0">
              <a:solidFill>
                <a:srgbClr val="002841"/>
              </a:solidFill>
              <a:latin typeface="Hallym Gothic Bold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4521" y="3214967"/>
            <a:ext cx="10988985" cy="5830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1951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794657" y="1810421"/>
            <a:ext cx="36258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pc="-200" dirty="0">
                <a:solidFill>
                  <a:srgbClr val="002841"/>
                </a:solidFill>
                <a:ea typeface="Hallym Gothic Bold"/>
              </a:rPr>
              <a:t>백 </a:t>
            </a:r>
            <a:r>
              <a:rPr lang="ko-KR" altLang="en-US" spc="-200" dirty="0" err="1">
                <a:solidFill>
                  <a:srgbClr val="002841"/>
                </a:solidFill>
                <a:ea typeface="Hallym Gothic Bold"/>
              </a:rPr>
              <a:t>엔드</a:t>
            </a:r>
            <a:r>
              <a:rPr lang="ko-KR" altLang="en-US" spc="-200" dirty="0">
                <a:solidFill>
                  <a:srgbClr val="002841"/>
                </a:solidFill>
                <a:ea typeface="Hallym Gothic Bold"/>
              </a:rPr>
              <a:t> 경로</a:t>
            </a:r>
            <a:r>
              <a:rPr lang="ko-KR" altLang="en-US" b="1" spc="-200" dirty="0">
                <a:solidFill>
                  <a:srgbClr val="002841"/>
                </a:solidFill>
                <a:ea typeface="Hallym Gothic Bold"/>
              </a:rPr>
              <a:t>/</a:t>
            </a:r>
            <a:r>
              <a:rPr lang="ko-KR" altLang="en-US" sz="2400" b="1" spc="-200" dirty="0">
                <a:solidFill>
                  <a:srgbClr val="002841"/>
                </a:solidFill>
                <a:ea typeface="Hallym Gothic Bold"/>
              </a:rPr>
              <a:t>swagger-ui/index.html</a:t>
            </a:r>
          </a:p>
        </p:txBody>
      </p:sp>
      <p:sp>
        <p:nvSpPr>
          <p:cNvPr id="3" name="TextBox 6"/>
          <p:cNvSpPr txBox="1"/>
          <p:nvPr/>
        </p:nvSpPr>
        <p:spPr>
          <a:xfrm>
            <a:off x="762000" y="662760"/>
            <a:ext cx="177546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en-US" altLang="ko-KR" sz="6600" spc="-200" dirty="0" smtClean="0">
                <a:solidFill>
                  <a:srgbClr val="002841"/>
                </a:solidFill>
                <a:ea typeface="Hallym Gothic Bold"/>
              </a:rPr>
              <a:t>Swagger</a:t>
            </a:r>
            <a:r>
              <a:rPr lang="en-US" altLang="ko-KR" sz="5500" spc="-200" dirty="0" smtClean="0">
                <a:solidFill>
                  <a:srgbClr val="002841"/>
                </a:solidFill>
                <a:ea typeface="Hallym Gothic Bold"/>
              </a:rPr>
              <a:t> </a:t>
            </a:r>
            <a:r>
              <a:rPr lang="ko-KR" altLang="en-US" sz="5500" spc="-200" dirty="0">
                <a:solidFill>
                  <a:srgbClr val="002841"/>
                </a:solidFill>
                <a:ea typeface="Hallym Gothic Bold"/>
              </a:rPr>
              <a:t> </a:t>
            </a:r>
            <a:r>
              <a:rPr lang="ko-KR" altLang="en-US" sz="5500" spc="-200" dirty="0" smtClean="0">
                <a:solidFill>
                  <a:srgbClr val="002841"/>
                </a:solidFill>
                <a:ea typeface="Hallym Gothic Bold"/>
              </a:rPr>
              <a:t> 사용 하여   </a:t>
            </a:r>
            <a:r>
              <a:rPr lang="en-US" altLang="ko-KR" sz="7200" spc="-200" dirty="0" smtClean="0">
                <a:solidFill>
                  <a:srgbClr val="002841"/>
                </a:solidFill>
                <a:ea typeface="Hallym Gothic Bold"/>
              </a:rPr>
              <a:t>API   </a:t>
            </a:r>
            <a:r>
              <a:rPr lang="en-US" altLang="ko-KR" sz="5500" spc="-200" dirty="0" smtClean="0">
                <a:solidFill>
                  <a:srgbClr val="002841"/>
                </a:solidFill>
                <a:ea typeface="Hallym Gothic Bold"/>
              </a:rPr>
              <a:t> </a:t>
            </a:r>
            <a:r>
              <a:rPr lang="ko-KR" altLang="en-US" sz="5500" spc="-200" dirty="0" smtClean="0">
                <a:solidFill>
                  <a:srgbClr val="002841"/>
                </a:solidFill>
                <a:ea typeface="Hallym Gothic Bold"/>
              </a:rPr>
              <a:t>명세 작성</a:t>
            </a:r>
            <a:endParaRPr lang="ko-KR" sz="5500" i="0" u="none" strike="noStrike" spc="-200" dirty="0">
              <a:solidFill>
                <a:srgbClr val="002841"/>
              </a:solidFill>
              <a:ea typeface="Hallym Gothic Bold"/>
            </a:endParaRPr>
          </a:p>
        </p:txBody>
      </p:sp>
      <p:pic>
        <p:nvPicPr>
          <p:cNvPr id="4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663325" y="1788887"/>
            <a:ext cx="17624675" cy="45719"/>
          </a:xfrm>
          <a:prstGeom prst="rect">
            <a:avLst/>
          </a:prstGeom>
        </p:spPr>
      </p:pic>
      <p:sp>
        <p:nvSpPr>
          <p:cNvPr id="5" name="TextBox 9"/>
          <p:cNvSpPr txBox="1"/>
          <p:nvPr/>
        </p:nvSpPr>
        <p:spPr>
          <a:xfrm>
            <a:off x="7696200" y="2247900"/>
            <a:ext cx="34290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24499"/>
              </a:lnSpc>
            </a:pPr>
            <a:r>
              <a:rPr lang="ko-KR" altLang="en-US" sz="3600" b="1" spc="-200" dirty="0" smtClean="0">
                <a:solidFill>
                  <a:srgbClr val="002841"/>
                </a:solidFill>
                <a:ea typeface="Hallym Gothic Bold"/>
              </a:rPr>
              <a:t>영상 삽입</a:t>
            </a:r>
            <a:endParaRPr lang="en-US" sz="2600" b="0" i="0" u="none" strike="noStrike" spc="-200" dirty="0">
              <a:solidFill>
                <a:srgbClr val="002841"/>
              </a:solidFill>
              <a:latin typeface="Hallym Gothic Bold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t="1010" r="1266"/>
          <a:stretch/>
        </p:blipFill>
        <p:spPr>
          <a:xfrm>
            <a:off x="762000" y="2324100"/>
            <a:ext cx="5943600" cy="7466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2335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371" y="336550"/>
            <a:ext cx="17602200" cy="9563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8600" y="3695700"/>
            <a:ext cx="7377556" cy="5130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4285" y="2439987"/>
            <a:ext cx="9791700" cy="254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219200" y="1993900"/>
            <a:ext cx="69723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5500" b="1" spc="-200" dirty="0" smtClean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AI</a:t>
            </a:r>
            <a:r>
              <a:rPr lang="en-US" altLang="ko-KR" sz="5500" spc="-200" dirty="0" smtClean="0">
                <a:solidFill>
                  <a:srgbClr val="002841"/>
                </a:solidFill>
                <a:ea typeface="Hallym Gothic Bold"/>
              </a:rPr>
              <a:t>  </a:t>
            </a:r>
            <a:r>
              <a:rPr lang="ko-KR" altLang="en-US" sz="5500" spc="-200" dirty="0" err="1" smtClean="0">
                <a:solidFill>
                  <a:srgbClr val="002841"/>
                </a:solidFill>
                <a:ea typeface="Hallym Gothic Bold"/>
              </a:rPr>
              <a:t>챗</a:t>
            </a:r>
            <a:r>
              <a:rPr lang="ko-KR" altLang="en-US" sz="5500" spc="-200" dirty="0" smtClean="0">
                <a:solidFill>
                  <a:srgbClr val="002841"/>
                </a:solidFill>
                <a:ea typeface="Hallym Gothic Bold"/>
              </a:rPr>
              <a:t> 봇 </a:t>
            </a:r>
            <a:endParaRPr lang="ko-KR" sz="5500" b="0" i="0" u="none" strike="noStrike" spc="-200" dirty="0">
              <a:solidFill>
                <a:srgbClr val="002841"/>
              </a:solidFill>
              <a:ea typeface="Hallym Gothic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219200" y="742950"/>
            <a:ext cx="54610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ko-KR" altLang="en-US" sz="2500" spc="-200" dirty="0">
                <a:solidFill>
                  <a:srgbClr val="002841"/>
                </a:solidFill>
                <a:latin typeface="Hallym Gothic Regular"/>
              </a:rPr>
              <a:t>기술개발 </a:t>
            </a:r>
            <a:r>
              <a:rPr lang="en-US" altLang="ko-KR" sz="2500" spc="-200" dirty="0" smtClean="0">
                <a:solidFill>
                  <a:srgbClr val="002841"/>
                </a:solidFill>
                <a:latin typeface="Hallym Gothic Regular"/>
              </a:rPr>
              <a:t>_ 3. API  </a:t>
            </a:r>
            <a:r>
              <a:rPr lang="ko-KR" altLang="en-US" sz="2500" spc="-200" dirty="0" smtClean="0">
                <a:solidFill>
                  <a:srgbClr val="002841"/>
                </a:solidFill>
                <a:latin typeface="Hallym Gothic Regular"/>
              </a:rPr>
              <a:t>활용 프로그램 구현 </a:t>
            </a:r>
            <a:endParaRPr lang="en-US" altLang="ko-KR" sz="2500" spc="-200" dirty="0" smtClean="0">
              <a:solidFill>
                <a:srgbClr val="002841"/>
              </a:solidFill>
              <a:latin typeface="Hallym Gothic Regular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9799513" y="4267200"/>
            <a:ext cx="9105900" cy="5854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457200" lvl="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3200" b="1" spc="-100" dirty="0" smtClean="0">
                <a:solidFill>
                  <a:srgbClr val="002841"/>
                </a:solidFill>
                <a:ea typeface="Hallym Gothic Regular"/>
              </a:rPr>
              <a:t>  Spring</a:t>
            </a:r>
            <a:r>
              <a:rPr lang="ko-KR" altLang="en-US" sz="3200" b="1" spc="-100" dirty="0" smtClean="0">
                <a:solidFill>
                  <a:srgbClr val="002841"/>
                </a:solidFill>
                <a:ea typeface="Hallym Gothic Regular"/>
              </a:rPr>
              <a:t> </a:t>
            </a:r>
            <a:r>
              <a:rPr lang="en-US" altLang="ko-KR" sz="3200" b="1" spc="-100" dirty="0" smtClean="0">
                <a:solidFill>
                  <a:srgbClr val="002841"/>
                </a:solidFill>
                <a:ea typeface="Hallym Gothic Regular"/>
              </a:rPr>
              <a:t>Web</a:t>
            </a:r>
          </a:p>
          <a:p>
            <a:pPr marL="457200" lvl="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3200" b="1" spc="-100" dirty="0" smtClean="0">
                <a:solidFill>
                  <a:srgbClr val="002841"/>
                </a:solidFill>
                <a:ea typeface="Hallym Gothic Regular"/>
              </a:rPr>
              <a:t>  RESTful </a:t>
            </a:r>
          </a:p>
          <a:p>
            <a:pPr marL="571500" lvl="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3200" b="1" spc="-100" dirty="0" smtClean="0">
                <a:solidFill>
                  <a:srgbClr val="002841"/>
                </a:solidFill>
                <a:ea typeface="Hallym Gothic Regular"/>
              </a:rPr>
              <a:t>API </a:t>
            </a:r>
            <a:r>
              <a:rPr lang="ko-KR" altLang="en-US" sz="2800" b="1" spc="-100" dirty="0" err="1" smtClean="0">
                <a:solidFill>
                  <a:srgbClr val="002841"/>
                </a:solidFill>
                <a:ea typeface="Hallym Gothic Regular"/>
              </a:rPr>
              <a:t>생성자</a:t>
            </a:r>
            <a:r>
              <a:rPr lang="ko-KR" altLang="en-US" sz="2800" b="1" spc="-100" dirty="0" smtClean="0">
                <a:solidFill>
                  <a:srgbClr val="002841"/>
                </a:solidFill>
                <a:ea typeface="Hallym Gothic Regular"/>
              </a:rPr>
              <a:t> 주입    </a:t>
            </a:r>
            <a:r>
              <a:rPr lang="en-US" altLang="ko-KR" sz="2800" spc="-100" dirty="0" smtClean="0">
                <a:solidFill>
                  <a:srgbClr val="002841"/>
                </a:solidFill>
                <a:ea typeface="Hallym Gothic Regular"/>
              </a:rPr>
              <a:t>(</a:t>
            </a:r>
            <a:r>
              <a:rPr lang="en-US" altLang="ko-KR" sz="2800" spc="-100" dirty="0">
                <a:solidFill>
                  <a:srgbClr val="002841"/>
                </a:solidFill>
                <a:ea typeface="Hallym Gothic Regular"/>
              </a:rPr>
              <a:t>Constructor Injection</a:t>
            </a:r>
            <a:r>
              <a:rPr lang="en-US" altLang="ko-KR" sz="2800" spc="-100" dirty="0" smtClean="0">
                <a:solidFill>
                  <a:srgbClr val="002841"/>
                </a:solidFill>
                <a:ea typeface="Hallym Gothic Regular"/>
              </a:rPr>
              <a:t>)</a:t>
            </a:r>
          </a:p>
          <a:p>
            <a:pPr marL="457200" lvl="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3200" b="1" spc="-100" dirty="0" smtClean="0">
                <a:solidFill>
                  <a:srgbClr val="002841"/>
                </a:solidFill>
                <a:ea typeface="Hallym Gothic Regular"/>
              </a:rPr>
              <a:t>  HTTP POST</a:t>
            </a:r>
          </a:p>
          <a:p>
            <a:pPr marL="457200" lvl="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3200" b="1" spc="-100" dirty="0" smtClean="0">
                <a:solidFill>
                  <a:srgbClr val="002841"/>
                </a:solidFill>
                <a:ea typeface="Hallym Gothic Regular"/>
              </a:rPr>
              <a:t>  Request-Response </a:t>
            </a:r>
            <a:r>
              <a:rPr lang="ko-KR" altLang="en-US" sz="3200" b="1" spc="-100" dirty="0" smtClean="0">
                <a:solidFill>
                  <a:srgbClr val="002841"/>
                </a:solidFill>
                <a:ea typeface="Hallym Gothic Regular"/>
              </a:rPr>
              <a:t>처리</a:t>
            </a:r>
            <a:endParaRPr lang="en-US" sz="3200" b="1" i="0" u="none" strike="noStrike" spc="-100" dirty="0">
              <a:solidFill>
                <a:srgbClr val="002841"/>
              </a:solidFill>
              <a:latin typeface="Hallym Gothic Regular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8579743" y="1409700"/>
            <a:ext cx="9011585" cy="334327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24499"/>
              </a:lnSpc>
            </a:pPr>
            <a:r>
              <a:rPr lang="ko-KR" altLang="en-US" sz="4400" spc="-200" dirty="0">
                <a:solidFill>
                  <a:srgbClr val="002841"/>
                </a:solidFill>
                <a:ea typeface="Hallym Gothic Bold"/>
              </a:rPr>
              <a:t>채팅 </a:t>
            </a:r>
            <a:r>
              <a:rPr lang="en-US" altLang="ko-KR" sz="4400" spc="-200" dirty="0">
                <a:solidFill>
                  <a:srgbClr val="002841"/>
                </a:solidFill>
                <a:ea typeface="Hallym Gothic Bold"/>
              </a:rPr>
              <a:t>API Controller </a:t>
            </a:r>
            <a:r>
              <a:rPr lang="ko-KR" altLang="en-US" sz="4400" spc="-200" dirty="0">
                <a:solidFill>
                  <a:srgbClr val="002841"/>
                </a:solidFill>
                <a:ea typeface="Hallym Gothic Bold"/>
              </a:rPr>
              <a:t>구현 예시 </a:t>
            </a:r>
            <a:r>
              <a:rPr lang="en-US" altLang="ko-KR" sz="4400" spc="-200" dirty="0">
                <a:solidFill>
                  <a:srgbClr val="002841"/>
                </a:solidFill>
                <a:ea typeface="Hallym Gothic Bold"/>
              </a:rPr>
              <a:t>(Spring Boot</a:t>
            </a:r>
            <a:r>
              <a:rPr lang="en-US" altLang="ko-KR" sz="4400" spc="-200" dirty="0" smtClean="0">
                <a:solidFill>
                  <a:srgbClr val="002841"/>
                </a:solidFill>
                <a:ea typeface="Hallym Gothic Bold"/>
              </a:rPr>
              <a:t>)</a:t>
            </a:r>
          </a:p>
          <a:p>
            <a:pPr lvl="0">
              <a:lnSpc>
                <a:spcPct val="124499"/>
              </a:lnSpc>
            </a:pPr>
            <a:endParaRPr lang="en-US" altLang="ko-KR" sz="2600" spc="-200" dirty="0" smtClean="0">
              <a:solidFill>
                <a:srgbClr val="002841"/>
              </a:solidFill>
              <a:ea typeface="Hallym Gothic Bold"/>
            </a:endParaRPr>
          </a:p>
          <a:p>
            <a:pPr lvl="0">
              <a:lnSpc>
                <a:spcPct val="124499"/>
              </a:lnSpc>
            </a:pPr>
            <a:endParaRPr lang="en-US" altLang="ko-KR" sz="2600" spc="-200" dirty="0">
              <a:solidFill>
                <a:srgbClr val="002841"/>
              </a:solidFill>
              <a:ea typeface="Hallym Gothic Bold"/>
            </a:endParaRPr>
          </a:p>
          <a:p>
            <a:pPr lvl="0">
              <a:lnSpc>
                <a:spcPct val="124499"/>
              </a:lnSpc>
            </a:pPr>
            <a:r>
              <a:rPr lang="ko-KR" altLang="en-US" sz="2600" spc="-200" dirty="0" smtClean="0">
                <a:solidFill>
                  <a:srgbClr val="002841"/>
                </a:solidFill>
                <a:ea typeface="Hallym Gothic Bold"/>
              </a:rPr>
              <a:t>                클라이언트로부터 </a:t>
            </a:r>
            <a:r>
              <a:rPr lang="ko-KR" altLang="en-US" sz="2600" spc="-200" dirty="0">
                <a:solidFill>
                  <a:srgbClr val="002841"/>
                </a:solidFill>
                <a:ea typeface="Hallym Gothic Bold"/>
              </a:rPr>
              <a:t>받은 메시지를 처리하여 응답을 </a:t>
            </a:r>
            <a:r>
              <a:rPr lang="ko-KR" altLang="en-US" sz="2600" spc="-200" dirty="0" smtClean="0">
                <a:solidFill>
                  <a:srgbClr val="002841"/>
                </a:solidFill>
                <a:ea typeface="Hallym Gothic Bold"/>
              </a:rPr>
              <a:t>반환</a:t>
            </a:r>
            <a:endParaRPr lang="en-US" altLang="ko-KR" sz="2600" spc="-200" dirty="0" smtClean="0">
              <a:solidFill>
                <a:srgbClr val="002841"/>
              </a:solidFill>
              <a:ea typeface="Hallym Gothic Bold"/>
            </a:endParaRPr>
          </a:p>
          <a:p>
            <a:pPr lvl="0">
              <a:lnSpc>
                <a:spcPct val="124499"/>
              </a:lnSpc>
            </a:pPr>
            <a:endParaRPr lang="en-US" altLang="ko-KR" sz="1050" spc="-200" dirty="0" smtClean="0">
              <a:solidFill>
                <a:srgbClr val="002841"/>
              </a:solidFill>
              <a:ea typeface="Hallym Gothic Bold"/>
            </a:endParaRPr>
          </a:p>
          <a:p>
            <a:pPr lvl="0">
              <a:lnSpc>
                <a:spcPct val="124499"/>
              </a:lnSpc>
            </a:pPr>
            <a:r>
              <a:rPr lang="ko-KR" altLang="en-US" sz="2600" spc="-200" dirty="0" smtClean="0">
                <a:solidFill>
                  <a:srgbClr val="002841"/>
                </a:solidFill>
                <a:ea typeface="Hallym Gothic Bold"/>
              </a:rPr>
              <a:t>                </a:t>
            </a:r>
            <a:r>
              <a:rPr lang="en-US" altLang="ko-KR" sz="2600" spc="-200" dirty="0" smtClean="0">
                <a:solidFill>
                  <a:srgbClr val="002841"/>
                </a:solidFill>
                <a:ea typeface="Hallym Gothic Bold"/>
              </a:rPr>
              <a:t>REST API    </a:t>
            </a:r>
            <a:r>
              <a:rPr lang="ko-KR" altLang="en-US" sz="2600" spc="-200" dirty="0" err="1" smtClean="0">
                <a:solidFill>
                  <a:srgbClr val="002841"/>
                </a:solidFill>
                <a:ea typeface="Hallym Gothic Bold"/>
              </a:rPr>
              <a:t>엔드</a:t>
            </a:r>
            <a:r>
              <a:rPr lang="ko-KR" altLang="en-US" sz="2600" spc="-200" dirty="0" smtClean="0">
                <a:solidFill>
                  <a:srgbClr val="002841"/>
                </a:solidFill>
                <a:ea typeface="Hallym Gothic Bold"/>
              </a:rPr>
              <a:t> 포인트 제공</a:t>
            </a:r>
            <a:endParaRPr lang="en-US" sz="2600" b="0" i="0" u="none" strike="noStrike" spc="-200" dirty="0">
              <a:solidFill>
                <a:srgbClr val="002841"/>
              </a:solidFill>
              <a:latin typeface="Hallym Gothic Bold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2688" y="3035300"/>
            <a:ext cx="7449590" cy="540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3131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611" y="336550"/>
            <a:ext cx="17602200" cy="9563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201" y="3143250"/>
            <a:ext cx="9677400" cy="606425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6100" y="2298700"/>
            <a:ext cx="9791700" cy="254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1658600" y="1352550"/>
            <a:ext cx="69723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5500" b="1" spc="-200" dirty="0" smtClean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Login </a:t>
            </a:r>
            <a:r>
              <a:rPr lang="ko-KR" altLang="en-US" sz="5500" b="1" spc="-200" dirty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5500" b="1" spc="-200" dirty="0" smtClean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_ </a:t>
            </a:r>
            <a:r>
              <a:rPr lang="en-US" altLang="ko-KR" sz="5500" b="1" spc="-200" dirty="0" err="1" smtClean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goole</a:t>
            </a:r>
            <a:r>
              <a:rPr lang="en-US" altLang="ko-KR" sz="5500" b="1" spc="-200" dirty="0" smtClean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login</a:t>
            </a:r>
            <a:endParaRPr lang="ko-KR" sz="5500" b="0" i="0" u="none" strike="noStrike" spc="-200" dirty="0">
              <a:solidFill>
                <a:srgbClr val="002841"/>
              </a:solidFill>
              <a:ea typeface="Hallym Gothic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219200" y="1397000"/>
            <a:ext cx="54610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endParaRPr lang="en-US" sz="2500" b="0" i="0" u="none" strike="noStrike" spc="-200" dirty="0">
              <a:solidFill>
                <a:srgbClr val="002841"/>
              </a:solidFill>
              <a:latin typeface="Hallym Gothic Regular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5290895" y="3016250"/>
            <a:ext cx="6043921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24499"/>
              </a:lnSpc>
            </a:pPr>
            <a:r>
              <a:rPr lang="en-US" altLang="ko-KR" sz="3600" b="1" spc="-200" dirty="0">
                <a:solidFill>
                  <a:srgbClr val="002841"/>
                </a:solidFill>
                <a:ea typeface="Hallym Gothic Bold"/>
              </a:rPr>
              <a:t>OAuth2</a:t>
            </a:r>
            <a:r>
              <a:rPr lang="en-US" altLang="ko-KR" sz="2600" spc="-200" dirty="0">
                <a:solidFill>
                  <a:srgbClr val="002841"/>
                </a:solidFill>
                <a:ea typeface="Hallym Gothic Bold"/>
              </a:rPr>
              <a:t> </a:t>
            </a:r>
            <a:r>
              <a:rPr lang="en-US" altLang="ko-KR" sz="2600" spc="-200" dirty="0" smtClean="0">
                <a:solidFill>
                  <a:srgbClr val="002841"/>
                </a:solidFill>
                <a:ea typeface="Hallym Gothic Bold"/>
              </a:rPr>
              <a:t>  </a:t>
            </a:r>
            <a:r>
              <a:rPr lang="ko-KR" altLang="en-US" sz="2600" spc="-200" dirty="0" smtClean="0">
                <a:solidFill>
                  <a:srgbClr val="002841"/>
                </a:solidFill>
                <a:ea typeface="Hallym Gothic Bold"/>
              </a:rPr>
              <a:t>로그인</a:t>
            </a:r>
            <a:endParaRPr lang="en-US" sz="2600" b="0" i="0" u="none" strike="noStrike" spc="-200" dirty="0">
              <a:solidFill>
                <a:srgbClr val="002841"/>
              </a:solidFill>
              <a:latin typeface="Hallym Gothic Bold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6"/>
          <a:srcRect r="5190"/>
          <a:stretch/>
        </p:blipFill>
        <p:spPr>
          <a:xfrm>
            <a:off x="583110" y="1352550"/>
            <a:ext cx="9780090" cy="6505162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1631982" y="8416512"/>
            <a:ext cx="463543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</a:rPr>
              <a:t>AuthenticationService.java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1189790" y="3556139"/>
            <a:ext cx="9144000" cy="5632311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ko-KR" sz="2400" b="1" spc="-100" dirty="0">
                <a:solidFill>
                  <a:srgbClr val="002841"/>
                </a:solidFill>
                <a:ea typeface="Hallym Gothic Regular"/>
              </a:rPr>
              <a:t>Google OAuth </a:t>
            </a:r>
            <a:r>
              <a:rPr lang="ko-KR" altLang="en-US" sz="2400" b="1" spc="-100" dirty="0">
                <a:solidFill>
                  <a:srgbClr val="002841"/>
                </a:solidFill>
                <a:ea typeface="Hallym Gothic Regular"/>
              </a:rPr>
              <a:t>토큰 </a:t>
            </a:r>
            <a:r>
              <a:rPr lang="ko-KR" altLang="en-US" sz="2400" b="1" spc="-100" dirty="0" smtClean="0">
                <a:solidFill>
                  <a:srgbClr val="002841"/>
                </a:solidFill>
                <a:ea typeface="Hallym Gothic Regular"/>
              </a:rPr>
              <a:t>검증   </a:t>
            </a:r>
            <a:r>
              <a:rPr lang="en-US" altLang="ko-KR" sz="2400" b="1" spc="-100" dirty="0" smtClean="0">
                <a:solidFill>
                  <a:srgbClr val="002841"/>
                </a:solidFill>
                <a:ea typeface="Hallym Gothic Regular"/>
              </a:rPr>
              <a:t>→ 						</a:t>
            </a:r>
            <a:r>
              <a:rPr lang="ko-KR" altLang="en-US" sz="2400" b="1" spc="-100" dirty="0" smtClean="0">
                <a:solidFill>
                  <a:srgbClr val="002841"/>
                </a:solidFill>
                <a:ea typeface="Hallym Gothic Regular"/>
              </a:rPr>
              <a:t>이메일이 </a:t>
            </a:r>
            <a:r>
              <a:rPr lang="ko-KR" altLang="en-US" sz="2400" b="1" spc="-100" dirty="0">
                <a:solidFill>
                  <a:srgbClr val="002841"/>
                </a:solidFill>
                <a:ea typeface="Hallym Gothic Regular"/>
              </a:rPr>
              <a:t>없으면 </a:t>
            </a:r>
            <a:r>
              <a:rPr lang="en-US" altLang="ko-KR" sz="2400" b="1" spc="-100" dirty="0">
                <a:solidFill>
                  <a:srgbClr val="002841"/>
                </a:solidFill>
                <a:ea typeface="Hallym Gothic Regular"/>
              </a:rPr>
              <a:t>Invalid Google token </a:t>
            </a:r>
            <a:r>
              <a:rPr lang="ko-KR" altLang="en-US" sz="2400" b="1" spc="-100" dirty="0">
                <a:solidFill>
                  <a:srgbClr val="002841"/>
                </a:solidFill>
                <a:ea typeface="Hallym Gothic Regular"/>
              </a:rPr>
              <a:t>오류 </a:t>
            </a:r>
            <a:r>
              <a:rPr lang="ko-KR" altLang="en-US" sz="2400" b="1" spc="-100" dirty="0" smtClean="0">
                <a:solidFill>
                  <a:srgbClr val="002841"/>
                </a:solidFill>
                <a:ea typeface="Hallym Gothic Regular"/>
              </a:rPr>
              <a:t>반환</a:t>
            </a:r>
            <a:endParaRPr lang="en-US" altLang="ko-KR" sz="2400" b="1" spc="-100" dirty="0" smtClean="0">
              <a:solidFill>
                <a:srgbClr val="002841"/>
              </a:solidFill>
              <a:ea typeface="Hallym Gothic Regular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400" b="1" spc="-100" dirty="0" smtClean="0">
                <a:solidFill>
                  <a:srgbClr val="002841"/>
                </a:solidFill>
                <a:ea typeface="Hallym Gothic Regular"/>
              </a:rPr>
              <a:t>자동 </a:t>
            </a:r>
            <a:r>
              <a:rPr lang="ko-KR" altLang="en-US" sz="2400" b="1" spc="-100" dirty="0">
                <a:solidFill>
                  <a:srgbClr val="002841"/>
                </a:solidFill>
                <a:ea typeface="Hallym Gothic Regular"/>
              </a:rPr>
              <a:t>회원가입 지원사용자가 처음 로그인하는 </a:t>
            </a:r>
            <a:r>
              <a:rPr lang="ko-KR" altLang="en-US" sz="2400" b="1" spc="-100" dirty="0" smtClean="0">
                <a:solidFill>
                  <a:srgbClr val="002841"/>
                </a:solidFill>
                <a:ea typeface="Hallym Gothic Regular"/>
              </a:rPr>
              <a:t>경우</a:t>
            </a:r>
            <a:r>
              <a:rPr lang="en-US" altLang="ko-KR" sz="2400" b="1" spc="-100" dirty="0" smtClean="0">
                <a:solidFill>
                  <a:srgbClr val="002841"/>
                </a:solidFill>
                <a:ea typeface="Hallym Gothic Regular"/>
              </a:rPr>
              <a:t>			</a:t>
            </a:r>
            <a:r>
              <a:rPr lang="ko-KR" altLang="en-US" sz="2400" b="1" spc="-100" dirty="0" smtClean="0">
                <a:solidFill>
                  <a:srgbClr val="002841"/>
                </a:solidFill>
                <a:ea typeface="Hallym Gothic Regular"/>
              </a:rPr>
              <a:t> </a:t>
            </a:r>
            <a:r>
              <a:rPr lang="ko-KR" altLang="en-US" sz="2400" b="1" spc="-100" dirty="0">
                <a:solidFill>
                  <a:srgbClr val="002841"/>
                </a:solidFill>
                <a:ea typeface="Hallym Gothic Regular"/>
              </a:rPr>
              <a:t>자동으로 </a:t>
            </a:r>
            <a:r>
              <a:rPr lang="en-US" altLang="ko-KR" sz="2400" b="1" spc="-100" dirty="0">
                <a:solidFill>
                  <a:srgbClr val="002841"/>
                </a:solidFill>
                <a:ea typeface="Hallym Gothic Regular"/>
              </a:rPr>
              <a:t>User </a:t>
            </a:r>
            <a:r>
              <a:rPr lang="ko-KR" altLang="en-US" sz="2400" b="1" spc="-100" dirty="0" err="1">
                <a:solidFill>
                  <a:srgbClr val="002841"/>
                </a:solidFill>
                <a:ea typeface="Hallym Gothic Regular"/>
              </a:rPr>
              <a:t>엔티티를</a:t>
            </a:r>
            <a:r>
              <a:rPr lang="ko-KR" altLang="en-US" sz="2400" b="1" spc="-100" dirty="0">
                <a:solidFill>
                  <a:srgbClr val="002841"/>
                </a:solidFill>
                <a:ea typeface="Hallym Gothic Regular"/>
              </a:rPr>
              <a:t> </a:t>
            </a:r>
            <a:r>
              <a:rPr lang="ko-KR" altLang="en-US" sz="2400" b="1" spc="-100" dirty="0" smtClean="0">
                <a:solidFill>
                  <a:srgbClr val="002841"/>
                </a:solidFill>
                <a:ea typeface="Hallym Gothic Regular"/>
              </a:rPr>
              <a:t>생성   </a:t>
            </a:r>
            <a:r>
              <a:rPr lang="en-US" altLang="ko-KR" sz="2400" b="1" spc="-100" dirty="0" smtClean="0">
                <a:solidFill>
                  <a:srgbClr val="002841"/>
                </a:solidFill>
                <a:ea typeface="Hallym Gothic Regular"/>
              </a:rPr>
              <a:t>→ 					</a:t>
            </a:r>
            <a:r>
              <a:rPr lang="ko-KR" altLang="en-US" sz="2400" b="1" spc="-100" dirty="0" smtClean="0">
                <a:solidFill>
                  <a:srgbClr val="002841"/>
                </a:solidFill>
                <a:ea typeface="Hallym Gothic Regular"/>
              </a:rPr>
              <a:t> </a:t>
            </a:r>
            <a:r>
              <a:rPr lang="en-US" altLang="ko-KR" sz="2400" b="1" spc="-100" dirty="0" smtClean="0">
                <a:solidFill>
                  <a:srgbClr val="002841"/>
                </a:solidFill>
                <a:ea typeface="Hallym Gothic Regular"/>
              </a:rPr>
              <a:t>	JWT </a:t>
            </a:r>
            <a:r>
              <a:rPr lang="ko-KR" altLang="en-US" sz="2400" b="1" spc="-100" dirty="0">
                <a:solidFill>
                  <a:srgbClr val="002841"/>
                </a:solidFill>
                <a:ea typeface="Hallym Gothic Regular"/>
              </a:rPr>
              <a:t>토큰을 발급하여 인증 </a:t>
            </a:r>
            <a:r>
              <a:rPr lang="ko-KR" altLang="en-US" sz="2400" b="1" spc="-100" dirty="0" smtClean="0">
                <a:solidFill>
                  <a:srgbClr val="002841"/>
                </a:solidFill>
                <a:ea typeface="Hallym Gothic Regular"/>
              </a:rPr>
              <a:t>처리</a:t>
            </a:r>
            <a:endParaRPr lang="en-US" altLang="ko-KR" sz="2400" b="1" spc="-100" dirty="0" smtClean="0">
              <a:solidFill>
                <a:srgbClr val="002841"/>
              </a:solidFill>
              <a:ea typeface="Hallym Gothic Regular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ko-KR" sz="2400" b="1" spc="-100" dirty="0" smtClean="0">
                <a:solidFill>
                  <a:srgbClr val="002841"/>
                </a:solidFill>
                <a:ea typeface="Hallym Gothic Regular"/>
              </a:rPr>
              <a:t>Google </a:t>
            </a:r>
            <a:r>
              <a:rPr lang="ko-KR" altLang="en-US" sz="2400" b="1" spc="-100" dirty="0">
                <a:solidFill>
                  <a:srgbClr val="002841"/>
                </a:solidFill>
                <a:ea typeface="Hallym Gothic Regular"/>
              </a:rPr>
              <a:t>로그인 성공 후 </a:t>
            </a:r>
            <a:r>
              <a:rPr lang="ko-KR" altLang="en-US" sz="2400" b="1" spc="-100" dirty="0" smtClean="0">
                <a:solidFill>
                  <a:srgbClr val="002841"/>
                </a:solidFill>
                <a:ea typeface="Hallym Gothic Regular"/>
              </a:rPr>
              <a:t>   별도의  세션이  </a:t>
            </a:r>
            <a:r>
              <a:rPr lang="ko-KR" altLang="en-US" sz="2400" b="1" spc="-100" dirty="0">
                <a:solidFill>
                  <a:srgbClr val="002841"/>
                </a:solidFill>
                <a:ea typeface="Hallym Gothic Regular"/>
              </a:rPr>
              <a:t>아닌 </a:t>
            </a:r>
            <a:r>
              <a:rPr lang="ko-KR" altLang="en-US" sz="2400" b="1" spc="-100" dirty="0" smtClean="0">
                <a:solidFill>
                  <a:srgbClr val="002841"/>
                </a:solidFill>
                <a:ea typeface="Hallym Gothic Regular"/>
              </a:rPr>
              <a:t> </a:t>
            </a:r>
            <a:r>
              <a:rPr lang="en-US" altLang="ko-KR" sz="2400" b="1" spc="-100" dirty="0" smtClean="0">
                <a:solidFill>
                  <a:srgbClr val="002841"/>
                </a:solidFill>
                <a:ea typeface="Hallym Gothic Regular"/>
              </a:rPr>
              <a:t>JWT			</a:t>
            </a:r>
            <a:r>
              <a:rPr lang="ko-KR" altLang="en-US" sz="2400" b="1" spc="-100" dirty="0" smtClean="0">
                <a:solidFill>
                  <a:srgbClr val="002841"/>
                </a:solidFill>
                <a:ea typeface="Hallym Gothic Regular"/>
              </a:rPr>
              <a:t> </a:t>
            </a:r>
            <a:r>
              <a:rPr lang="ko-KR" altLang="en-US" sz="2400" b="1" spc="-100" dirty="0">
                <a:solidFill>
                  <a:srgbClr val="002841"/>
                </a:solidFill>
                <a:ea typeface="Hallym Gothic Regular"/>
              </a:rPr>
              <a:t>사용하여 상태를 </a:t>
            </a:r>
            <a:r>
              <a:rPr lang="ko-KR" altLang="en-US" sz="2400" b="1" spc="-100" dirty="0" smtClean="0">
                <a:solidFill>
                  <a:srgbClr val="002841"/>
                </a:solidFill>
                <a:ea typeface="Hallym Gothic Regular"/>
              </a:rPr>
              <a:t>유지   </a:t>
            </a:r>
            <a:r>
              <a:rPr lang="en-US" altLang="ko-KR" sz="2400" b="1" spc="-100" dirty="0">
                <a:solidFill>
                  <a:srgbClr val="002841"/>
                </a:solidFill>
                <a:ea typeface="Hallym Gothic Regular"/>
              </a:rPr>
              <a:t>→ </a:t>
            </a:r>
            <a:r>
              <a:rPr lang="en-US" altLang="ko-KR" sz="2400" b="1" spc="-100" dirty="0" smtClean="0">
                <a:solidFill>
                  <a:srgbClr val="002841"/>
                </a:solidFill>
                <a:ea typeface="Hallym Gothic Regular"/>
              </a:rPr>
              <a:t>  </a:t>
            </a:r>
            <a:r>
              <a:rPr lang="ko-KR" altLang="en-US" sz="2400" b="1" spc="-100" dirty="0" err="1" smtClean="0">
                <a:solidFill>
                  <a:srgbClr val="002841"/>
                </a:solidFill>
                <a:ea typeface="Hallym Gothic Regular"/>
              </a:rPr>
              <a:t>프론트엔드는</a:t>
            </a:r>
            <a:r>
              <a:rPr lang="ko-KR" altLang="en-US" sz="2400" b="1" spc="-100" dirty="0" smtClean="0">
                <a:solidFill>
                  <a:srgbClr val="002841"/>
                </a:solidFill>
                <a:ea typeface="Hallym Gothic Regular"/>
              </a:rPr>
              <a:t>   이후 </a:t>
            </a:r>
            <a:r>
              <a:rPr lang="en-US" altLang="ko-KR" sz="2400" b="1" spc="-100" dirty="0" smtClean="0">
                <a:solidFill>
                  <a:srgbClr val="002841"/>
                </a:solidFill>
                <a:ea typeface="Hallym Gothic Regular"/>
              </a:rPr>
              <a:t>				API </a:t>
            </a:r>
            <a:r>
              <a:rPr lang="ko-KR" altLang="en-US" sz="2400" b="1" spc="-100" dirty="0">
                <a:solidFill>
                  <a:srgbClr val="002841"/>
                </a:solidFill>
                <a:ea typeface="Hallym Gothic Regular"/>
              </a:rPr>
              <a:t>요청 시 헤더에 </a:t>
            </a:r>
            <a:r>
              <a:rPr lang="ko-KR" altLang="en-US" sz="2400" b="1" spc="-100" dirty="0" smtClean="0">
                <a:solidFill>
                  <a:srgbClr val="002841"/>
                </a:solidFill>
                <a:ea typeface="Hallym Gothic Regular"/>
              </a:rPr>
              <a:t> 포함하여  인증 진행</a:t>
            </a:r>
            <a:endParaRPr lang="en-US" altLang="ko-KR" sz="2400" b="1" spc="-100" dirty="0" smtClean="0">
              <a:solidFill>
                <a:srgbClr val="002841"/>
              </a:solidFill>
              <a:ea typeface="Hallym Gothic Regular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400" b="1" spc="-100" dirty="0" smtClean="0">
                <a:solidFill>
                  <a:srgbClr val="002841"/>
                </a:solidFill>
                <a:ea typeface="Hallym Gothic Regular"/>
              </a:rPr>
              <a:t>사용자  정보 저장 이   유효한 경우    </a:t>
            </a:r>
            <a:r>
              <a:rPr lang="en-US" altLang="ko-KR" sz="2400" b="1" spc="-100" dirty="0" smtClean="0">
                <a:solidFill>
                  <a:srgbClr val="002841"/>
                </a:solidFill>
                <a:ea typeface="Hallym Gothic Regular"/>
              </a:rPr>
              <a:t>Filter </a:t>
            </a:r>
            <a:r>
              <a:rPr lang="ko-KR" altLang="en-US" sz="2400" b="1" spc="-100" dirty="0" smtClean="0">
                <a:solidFill>
                  <a:srgbClr val="002841"/>
                </a:solidFill>
                <a:ea typeface="Hallym Gothic Regular"/>
              </a:rPr>
              <a:t>에서  </a:t>
            </a:r>
            <a:r>
              <a:rPr lang="ko-KR" altLang="en-US" sz="2400" b="1" spc="-100" dirty="0">
                <a:solidFill>
                  <a:srgbClr val="002841"/>
                </a:solidFill>
                <a:ea typeface="Hallym Gothic Regular"/>
              </a:rPr>
              <a:t>인증 </a:t>
            </a:r>
            <a:r>
              <a:rPr lang="en-US" altLang="ko-KR" sz="2400" b="1" spc="-100" dirty="0" smtClean="0">
                <a:solidFill>
                  <a:srgbClr val="002841"/>
                </a:solidFill>
                <a:ea typeface="Hallym Gothic Regular"/>
              </a:rPr>
              <a:t>			Token </a:t>
            </a:r>
            <a:r>
              <a:rPr lang="ko-KR" altLang="en-US" sz="2400" b="1" spc="-100" dirty="0" err="1" smtClean="0">
                <a:solidFill>
                  <a:srgbClr val="002841"/>
                </a:solidFill>
                <a:ea typeface="Hallym Gothic Regular"/>
              </a:rPr>
              <a:t>객체생성을</a:t>
            </a:r>
            <a:r>
              <a:rPr lang="ko-KR" altLang="en-US" sz="2400" b="1" spc="-100" dirty="0" smtClean="0">
                <a:solidFill>
                  <a:srgbClr val="002841"/>
                </a:solidFill>
                <a:ea typeface="Hallym Gothic Regular"/>
              </a:rPr>
              <a:t> 통해 </a:t>
            </a:r>
            <a:r>
              <a:rPr lang="ko-KR" altLang="en-US" sz="2400" b="1" spc="-100" dirty="0">
                <a:solidFill>
                  <a:srgbClr val="002841"/>
                </a:solidFill>
                <a:ea typeface="Hallym Gothic Regular"/>
              </a:rPr>
              <a:t>인증 정보를 유지</a:t>
            </a:r>
            <a:endParaRPr lang="en-US" altLang="ko-KR" sz="2400" b="1" spc="-100" dirty="0">
              <a:solidFill>
                <a:srgbClr val="002841"/>
              </a:solidFill>
              <a:ea typeface="Hallym Gothic Regular"/>
            </a:endParaRPr>
          </a:p>
        </p:txBody>
      </p:sp>
      <p:sp>
        <p:nvSpPr>
          <p:cNvPr id="11" name="TextBox 7"/>
          <p:cNvSpPr txBox="1"/>
          <p:nvPr/>
        </p:nvSpPr>
        <p:spPr>
          <a:xfrm>
            <a:off x="1219200" y="742950"/>
            <a:ext cx="54610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ko-KR" altLang="en-US" sz="2500" spc="-200" dirty="0">
                <a:solidFill>
                  <a:srgbClr val="002841"/>
                </a:solidFill>
                <a:latin typeface="Hallym Gothic Regular"/>
              </a:rPr>
              <a:t>기술개발 </a:t>
            </a:r>
            <a:r>
              <a:rPr lang="en-US" altLang="ko-KR" sz="2500" spc="-200" dirty="0" smtClean="0">
                <a:solidFill>
                  <a:srgbClr val="002841"/>
                </a:solidFill>
                <a:latin typeface="Hallym Gothic Regular"/>
              </a:rPr>
              <a:t>_ 3. API  </a:t>
            </a:r>
            <a:r>
              <a:rPr lang="ko-KR" altLang="en-US" sz="2500" spc="-200" dirty="0" smtClean="0">
                <a:solidFill>
                  <a:srgbClr val="002841"/>
                </a:solidFill>
                <a:latin typeface="Hallym Gothic Regular"/>
              </a:rPr>
              <a:t>활용 프로그램 구현 </a:t>
            </a:r>
            <a:endParaRPr lang="en-US" altLang="ko-KR" sz="2500" spc="-200" dirty="0" smtClean="0">
              <a:solidFill>
                <a:srgbClr val="002841"/>
              </a:solidFill>
              <a:latin typeface="Hallym Gothic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1578630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611" y="336550"/>
            <a:ext cx="17602200" cy="9563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6255" y="2079167"/>
            <a:ext cx="9623422" cy="7405452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03111" y="1533971"/>
            <a:ext cx="9791700" cy="254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2039600" y="581471"/>
            <a:ext cx="69723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9600"/>
              </a:lnSpc>
            </a:pPr>
            <a:r>
              <a:rPr lang="en-US" altLang="ko-KR" sz="5500" b="1" spc="-200" dirty="0" smtClean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5500" b="1" spc="-200" dirty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Login </a:t>
            </a:r>
            <a:r>
              <a:rPr lang="ko-KR" altLang="en-US" sz="5500" b="1" spc="-200" dirty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5500" b="1" spc="-200" dirty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_ </a:t>
            </a:r>
            <a:r>
              <a:rPr lang="en-US" altLang="ko-KR" sz="5500" b="1" spc="-200" dirty="0" smtClean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security</a:t>
            </a:r>
            <a:endParaRPr lang="ko-KR" altLang="ko-KR" sz="5500" spc="-200" dirty="0">
              <a:solidFill>
                <a:srgbClr val="002841"/>
              </a:solidFill>
              <a:ea typeface="Hallym Gothic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1843574" y="3473027"/>
            <a:ext cx="9301926" cy="581479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457200" lvl="0" indent="-457200">
              <a:lnSpc>
                <a:spcPct val="150000"/>
              </a:lnSpc>
              <a:buAutoNum type="arabicPeriod"/>
            </a:pPr>
            <a:r>
              <a:rPr lang="ko-KR" altLang="en-US" sz="2400" b="1" spc="-100" dirty="0" smtClean="0">
                <a:solidFill>
                  <a:srgbClr val="002841"/>
                </a:solidFill>
                <a:ea typeface="Hallym Gothic Regular"/>
              </a:rPr>
              <a:t>사용자가 </a:t>
            </a:r>
            <a:r>
              <a:rPr lang="ko-KR" altLang="en-US" sz="2400" b="1" spc="-100" dirty="0">
                <a:solidFill>
                  <a:srgbClr val="002841"/>
                </a:solidFill>
                <a:ea typeface="Hallym Gothic Regular"/>
              </a:rPr>
              <a:t>로그인 요청 </a:t>
            </a:r>
            <a:r>
              <a:rPr lang="en-US" altLang="ko-KR" sz="2400" b="1" spc="-100" dirty="0">
                <a:solidFill>
                  <a:srgbClr val="002841"/>
                </a:solidFill>
                <a:ea typeface="Hallym Gothic Regular"/>
              </a:rPr>
              <a:t>(ID/PW </a:t>
            </a:r>
            <a:r>
              <a:rPr lang="ko-KR" altLang="en-US" sz="2400" b="1" spc="-100" dirty="0">
                <a:solidFill>
                  <a:srgbClr val="002841"/>
                </a:solidFill>
                <a:ea typeface="Hallym Gothic Regular"/>
              </a:rPr>
              <a:t>입력</a:t>
            </a:r>
            <a:r>
              <a:rPr lang="en-US" altLang="ko-KR" sz="2400" b="1" spc="-100" dirty="0" smtClean="0">
                <a:solidFill>
                  <a:srgbClr val="002841"/>
                </a:solidFill>
                <a:ea typeface="Hallym Gothic Regular"/>
              </a:rPr>
              <a:t>)</a:t>
            </a:r>
          </a:p>
          <a:p>
            <a:pPr marL="457200" lvl="0" indent="-457200">
              <a:lnSpc>
                <a:spcPct val="150000"/>
              </a:lnSpc>
              <a:buAutoNum type="arabicPeriod"/>
            </a:pPr>
            <a:r>
              <a:rPr lang="en-US" altLang="ko-KR" sz="2400" b="1" spc="-100" dirty="0" smtClean="0">
                <a:solidFill>
                  <a:srgbClr val="002841"/>
                </a:solidFill>
                <a:ea typeface="Hallym Gothic Regular"/>
              </a:rPr>
              <a:t>Spring </a:t>
            </a:r>
            <a:r>
              <a:rPr lang="en-US" altLang="ko-KR" sz="2400" b="1" spc="-100" dirty="0">
                <a:solidFill>
                  <a:srgbClr val="002841"/>
                </a:solidFill>
                <a:ea typeface="Hallym Gothic Regular"/>
              </a:rPr>
              <a:t>Security </a:t>
            </a:r>
            <a:r>
              <a:rPr lang="en-US" altLang="ko-KR" sz="2400" b="1" spc="-100" dirty="0" smtClean="0">
                <a:solidFill>
                  <a:srgbClr val="002841"/>
                </a:solidFill>
                <a:ea typeface="Hallym Gothic Regular"/>
              </a:rPr>
              <a:t>→</a:t>
            </a:r>
            <a:r>
              <a:rPr lang="ko-KR" altLang="en-US" sz="2400" b="1" spc="-100" dirty="0">
                <a:solidFill>
                  <a:srgbClr val="002841"/>
                </a:solidFill>
                <a:ea typeface="Hallym Gothic Regular"/>
              </a:rPr>
              <a:t> 인증 관리자 </a:t>
            </a:r>
            <a:r>
              <a:rPr lang="ko-KR" altLang="en-US" sz="2400" b="1" spc="-100" dirty="0" smtClean="0">
                <a:solidFill>
                  <a:srgbClr val="002841"/>
                </a:solidFill>
                <a:ea typeface="Hallym Gothic Regular"/>
              </a:rPr>
              <a:t>호출</a:t>
            </a:r>
            <a:endParaRPr lang="en-US" altLang="ko-KR" sz="2400" b="1" spc="-100" dirty="0">
              <a:solidFill>
                <a:srgbClr val="002841"/>
              </a:solidFill>
              <a:ea typeface="Hallym Gothic Regular"/>
            </a:endParaRPr>
          </a:p>
          <a:p>
            <a:pPr marL="457200" lvl="0" indent="-457200">
              <a:lnSpc>
                <a:spcPct val="150000"/>
              </a:lnSpc>
              <a:buAutoNum type="arabicPeriod"/>
            </a:pPr>
            <a:r>
              <a:rPr lang="ko-KR" altLang="en-US" sz="2400" b="1" spc="-100" dirty="0" smtClean="0">
                <a:solidFill>
                  <a:srgbClr val="002841"/>
                </a:solidFill>
                <a:ea typeface="Hallym Gothic Regular"/>
              </a:rPr>
              <a:t>인증 관리자 </a:t>
            </a:r>
            <a:r>
              <a:rPr lang="en-US" altLang="ko-KR" sz="2400" b="1" spc="-100" dirty="0" smtClean="0">
                <a:solidFill>
                  <a:srgbClr val="002841"/>
                </a:solidFill>
                <a:ea typeface="Hallym Gothic Regular"/>
              </a:rPr>
              <a:t>  →			 </a:t>
            </a:r>
            <a:r>
              <a:rPr lang="en-US" altLang="ko-KR" sz="2400" b="1" spc="-100" dirty="0" err="1">
                <a:solidFill>
                  <a:srgbClr val="002841"/>
                </a:solidFill>
                <a:ea typeface="Hallym Gothic Regular"/>
              </a:rPr>
              <a:t>UserDetailsService.loadUserByUsername</a:t>
            </a:r>
            <a:r>
              <a:rPr lang="en-US" altLang="ko-KR" sz="2400" b="1" spc="-100" dirty="0">
                <a:solidFill>
                  <a:srgbClr val="002841"/>
                </a:solidFill>
                <a:ea typeface="Hallym Gothic Regular"/>
              </a:rPr>
              <a:t>() </a:t>
            </a:r>
            <a:r>
              <a:rPr lang="ko-KR" altLang="en-US" sz="2400" b="1" spc="-100" dirty="0" smtClean="0">
                <a:solidFill>
                  <a:srgbClr val="002841"/>
                </a:solidFill>
                <a:ea typeface="Hallym Gothic Regular"/>
              </a:rPr>
              <a:t>호출</a:t>
            </a:r>
            <a:endParaRPr lang="en-US" altLang="ko-KR" sz="2400" b="1" spc="-100" dirty="0">
              <a:solidFill>
                <a:srgbClr val="002841"/>
              </a:solidFill>
              <a:ea typeface="Hallym Gothic Regular"/>
            </a:endParaRPr>
          </a:p>
          <a:p>
            <a:pPr marL="457200" lvl="0" indent="-457200">
              <a:lnSpc>
                <a:spcPct val="150000"/>
              </a:lnSpc>
              <a:buAutoNum type="arabicPeriod"/>
            </a:pPr>
            <a:r>
              <a:rPr lang="en-US" altLang="ko-KR" sz="2400" b="1" spc="-100" dirty="0" smtClean="0">
                <a:solidFill>
                  <a:srgbClr val="002841"/>
                </a:solidFill>
                <a:ea typeface="Hallym Gothic Regular"/>
              </a:rPr>
              <a:t>DB</a:t>
            </a:r>
            <a:r>
              <a:rPr lang="ko-KR" altLang="en-US" sz="2400" b="1" spc="-100" dirty="0">
                <a:solidFill>
                  <a:srgbClr val="002841"/>
                </a:solidFill>
                <a:ea typeface="Hallym Gothic Regular"/>
              </a:rPr>
              <a:t>에서 사용자 조회 </a:t>
            </a:r>
            <a:r>
              <a:rPr lang="ko-KR" altLang="en-US" sz="2400" b="1" spc="-100" dirty="0" smtClean="0">
                <a:solidFill>
                  <a:srgbClr val="002841"/>
                </a:solidFill>
                <a:ea typeface="Hallym Gothic Regular"/>
              </a:rPr>
              <a:t>  </a:t>
            </a:r>
            <a:r>
              <a:rPr lang="en-US" altLang="ko-KR" sz="2400" b="1" spc="-100" dirty="0" smtClean="0">
                <a:solidFill>
                  <a:srgbClr val="002841"/>
                </a:solidFill>
                <a:ea typeface="Hallym Gothic Regular"/>
              </a:rPr>
              <a:t>→</a:t>
            </a:r>
            <a:r>
              <a:rPr lang="ko-KR" altLang="en-US" sz="2400" b="1" spc="-100" dirty="0" smtClean="0">
                <a:solidFill>
                  <a:srgbClr val="002841"/>
                </a:solidFill>
                <a:ea typeface="Hallym Gothic Regular"/>
              </a:rPr>
              <a:t>  </a:t>
            </a:r>
            <a:r>
              <a:rPr lang="en-US" altLang="ko-KR" sz="2400" b="1" spc="-100" dirty="0" err="1" smtClean="0">
                <a:solidFill>
                  <a:srgbClr val="002841"/>
                </a:solidFill>
                <a:ea typeface="Hallym Gothic Regular"/>
              </a:rPr>
              <a:t>UserDetails</a:t>
            </a:r>
            <a:r>
              <a:rPr lang="en-US" altLang="ko-KR" sz="2400" b="1" spc="-100" dirty="0" smtClean="0">
                <a:solidFill>
                  <a:srgbClr val="002841"/>
                </a:solidFill>
                <a:ea typeface="Hallym Gothic Regular"/>
              </a:rPr>
              <a:t> </a:t>
            </a:r>
            <a:r>
              <a:rPr lang="ko-KR" altLang="en-US" sz="2400" b="1" spc="-100" dirty="0" smtClean="0">
                <a:solidFill>
                  <a:srgbClr val="002841"/>
                </a:solidFill>
                <a:ea typeface="Hallym Gothic Regular"/>
              </a:rPr>
              <a:t>반환</a:t>
            </a:r>
            <a:endParaRPr lang="en-US" altLang="ko-KR" sz="2400" b="1" spc="-100" dirty="0">
              <a:solidFill>
                <a:srgbClr val="002841"/>
              </a:solidFill>
              <a:ea typeface="Hallym Gothic Regular"/>
            </a:endParaRPr>
          </a:p>
          <a:p>
            <a:pPr marL="457200" lvl="0" indent="-457200">
              <a:lnSpc>
                <a:spcPct val="150000"/>
              </a:lnSpc>
              <a:buAutoNum type="arabicPeriod"/>
            </a:pPr>
            <a:r>
              <a:rPr lang="ko-KR" altLang="en-US" sz="2400" b="1" spc="-100" dirty="0">
                <a:solidFill>
                  <a:srgbClr val="002841"/>
                </a:solidFill>
                <a:ea typeface="Hallym Gothic Regular"/>
              </a:rPr>
              <a:t>인증 관리자 </a:t>
            </a:r>
            <a:r>
              <a:rPr lang="en-US" altLang="ko-KR" sz="2400" b="1" spc="-100" dirty="0">
                <a:solidFill>
                  <a:srgbClr val="002841"/>
                </a:solidFill>
                <a:ea typeface="Hallym Gothic Regular"/>
              </a:rPr>
              <a:t>  </a:t>
            </a:r>
            <a:r>
              <a:rPr lang="en-US" altLang="ko-KR" sz="2400" b="1" spc="-100" dirty="0" smtClean="0">
                <a:solidFill>
                  <a:srgbClr val="002841"/>
                </a:solidFill>
                <a:ea typeface="Hallym Gothic Regular"/>
              </a:rPr>
              <a:t>→  </a:t>
            </a:r>
            <a:r>
              <a:rPr lang="ko-KR" altLang="en-US" sz="2400" b="1" spc="-100" dirty="0" smtClean="0">
                <a:solidFill>
                  <a:srgbClr val="002841"/>
                </a:solidFill>
                <a:ea typeface="Hallym Gothic Regular"/>
              </a:rPr>
              <a:t>비밀번호 검증</a:t>
            </a:r>
            <a:endParaRPr lang="en-US" altLang="ko-KR" sz="2400" b="1" spc="-100" dirty="0">
              <a:solidFill>
                <a:srgbClr val="002841"/>
              </a:solidFill>
              <a:ea typeface="Hallym Gothic Regular"/>
            </a:endParaRPr>
          </a:p>
          <a:p>
            <a:pPr marL="457200" lvl="0" indent="-457200">
              <a:lnSpc>
                <a:spcPct val="150000"/>
              </a:lnSpc>
              <a:buAutoNum type="arabicPeriod"/>
            </a:pPr>
            <a:r>
              <a:rPr lang="ko-KR" altLang="en-US" sz="2400" b="1" spc="-100" dirty="0" smtClean="0">
                <a:solidFill>
                  <a:srgbClr val="002841"/>
                </a:solidFill>
                <a:ea typeface="Hallym Gothic Regular"/>
              </a:rPr>
              <a:t>성공하면 </a:t>
            </a:r>
            <a:r>
              <a:rPr lang="en-US" altLang="ko-KR" sz="2400" b="1" spc="-100" dirty="0" err="1">
                <a:solidFill>
                  <a:srgbClr val="002841"/>
                </a:solidFill>
                <a:ea typeface="Hallym Gothic Regular"/>
              </a:rPr>
              <a:t>SecurityContext</a:t>
            </a:r>
            <a:r>
              <a:rPr lang="ko-KR" altLang="en-US" sz="2400" b="1" spc="-100" dirty="0">
                <a:solidFill>
                  <a:srgbClr val="002841"/>
                </a:solidFill>
                <a:ea typeface="Hallym Gothic Regular"/>
              </a:rPr>
              <a:t>에 </a:t>
            </a:r>
            <a:r>
              <a:rPr lang="en-US" altLang="ko-KR" sz="2400" b="1" spc="-100" dirty="0" smtClean="0">
                <a:solidFill>
                  <a:srgbClr val="002841"/>
                </a:solidFill>
                <a:ea typeface="Hallym Gothic Regular"/>
              </a:rPr>
              <a:t>							</a:t>
            </a:r>
            <a:r>
              <a:rPr lang="ko-KR" altLang="en-US" sz="2400" b="1" spc="-100" dirty="0" smtClean="0">
                <a:solidFill>
                  <a:srgbClr val="002841"/>
                </a:solidFill>
                <a:ea typeface="Hallym Gothic Regular"/>
              </a:rPr>
              <a:t>사용자 </a:t>
            </a:r>
            <a:r>
              <a:rPr lang="ko-KR" altLang="en-US" sz="2400" b="1" spc="-100" dirty="0">
                <a:solidFill>
                  <a:srgbClr val="002841"/>
                </a:solidFill>
                <a:ea typeface="Hallym Gothic Regular"/>
              </a:rPr>
              <a:t>정보 저장 </a:t>
            </a:r>
            <a:r>
              <a:rPr lang="en-US" altLang="ko-KR" sz="2400" b="1" spc="-100" dirty="0">
                <a:solidFill>
                  <a:srgbClr val="002841"/>
                </a:solidFill>
                <a:ea typeface="Hallym Gothic Regular"/>
              </a:rPr>
              <a:t>(</a:t>
            </a:r>
            <a:r>
              <a:rPr lang="ko-KR" altLang="en-US" sz="2400" b="1" spc="-100" dirty="0">
                <a:solidFill>
                  <a:srgbClr val="002841"/>
                </a:solidFill>
                <a:ea typeface="Hallym Gothic Regular"/>
              </a:rPr>
              <a:t>로그인 완료</a:t>
            </a:r>
            <a:r>
              <a:rPr lang="en-US" altLang="ko-KR" sz="2400" b="1" spc="-100" dirty="0">
                <a:solidFill>
                  <a:srgbClr val="002841"/>
                </a:solidFill>
                <a:ea typeface="Hallym Gothic Regular"/>
              </a:rPr>
              <a:t>)</a:t>
            </a:r>
            <a:endParaRPr lang="en-US" sz="2400" b="1" i="0" u="none" strike="noStrike" spc="-100" dirty="0">
              <a:solidFill>
                <a:srgbClr val="002841"/>
              </a:solidFill>
              <a:latin typeface="Hallym Gothic Regular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3835561" y="2390648"/>
            <a:ext cx="4121150" cy="47054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24499"/>
              </a:lnSpc>
            </a:pPr>
            <a:r>
              <a:rPr lang="en-US" altLang="ko-KR" sz="3600" b="1" spc="-200" dirty="0">
                <a:solidFill>
                  <a:srgbClr val="002841"/>
                </a:solidFill>
                <a:ea typeface="Hallym Gothic Bold"/>
              </a:rPr>
              <a:t>Spring Security </a:t>
            </a:r>
            <a:r>
              <a:rPr lang="en-US" altLang="ko-KR" sz="3600" b="1" spc="-200" dirty="0" smtClean="0">
                <a:solidFill>
                  <a:srgbClr val="002841"/>
                </a:solidFill>
                <a:ea typeface="Hallym Gothic Bold"/>
              </a:rPr>
              <a:t>   </a:t>
            </a:r>
            <a:r>
              <a:rPr lang="ko-KR" altLang="en-US" sz="2600" spc="-200" dirty="0" smtClean="0">
                <a:solidFill>
                  <a:srgbClr val="002841"/>
                </a:solidFill>
                <a:ea typeface="Hallym Gothic Bold"/>
              </a:rPr>
              <a:t>인증 </a:t>
            </a:r>
            <a:r>
              <a:rPr lang="ko-KR" altLang="en-US" sz="2600" spc="-200" dirty="0">
                <a:solidFill>
                  <a:srgbClr val="002841"/>
                </a:solidFill>
                <a:ea typeface="Hallym Gothic Bold"/>
              </a:rPr>
              <a:t>흐름</a:t>
            </a:r>
            <a:endParaRPr lang="en-US" sz="2600" b="0" i="0" u="none" strike="noStrike" spc="-200" dirty="0">
              <a:solidFill>
                <a:srgbClr val="002841"/>
              </a:solidFill>
              <a:latin typeface="Hallym Gothic Bold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5191" y="581471"/>
            <a:ext cx="10097319" cy="755328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133600" y="8726497"/>
            <a:ext cx="46753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</a:rPr>
              <a:t>CustomUserDetailsService.java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96615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371" y="336550"/>
            <a:ext cx="17602200" cy="9563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8600" y="3695700"/>
            <a:ext cx="6667500" cy="5130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29996" y="2971800"/>
            <a:ext cx="9791700" cy="254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143000" y="849313"/>
            <a:ext cx="108204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5500" b="1" spc="-200" dirty="0" smtClean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react _ boot </a:t>
            </a:r>
            <a:r>
              <a:rPr lang="ko-KR" altLang="en-US" sz="5500" b="1" spc="-200" dirty="0" smtClean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연결     초기  에러 사항 </a:t>
            </a:r>
            <a:endParaRPr lang="ko-KR" sz="5500" b="0" i="0" u="none" strike="noStrike" spc="-200" dirty="0">
              <a:solidFill>
                <a:srgbClr val="002841"/>
              </a:solidFill>
              <a:ea typeface="Hallym Gothic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287329" y="2838450"/>
            <a:ext cx="11642271" cy="1828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altLang="ko-KR" sz="3200" b="1" i="0" u="none" strike="noStrike" spc="-200" dirty="0" smtClean="0">
                <a:solidFill>
                  <a:srgbClr val="002841"/>
                </a:solidFill>
                <a:ea typeface="Hallym Gothic Bold"/>
              </a:rPr>
              <a:t>Type</a:t>
            </a:r>
            <a:r>
              <a:rPr lang="ko-KR" altLang="en-US" sz="3200" b="1" spc="-200" dirty="0">
                <a:solidFill>
                  <a:srgbClr val="002841"/>
                </a:solidFill>
                <a:ea typeface="Hallym Gothic Bold"/>
              </a:rPr>
              <a:t> </a:t>
            </a:r>
            <a:r>
              <a:rPr lang="en-US" altLang="ko-KR" sz="3200" b="1" spc="-200" dirty="0" smtClean="0">
                <a:solidFill>
                  <a:srgbClr val="002841"/>
                </a:solidFill>
                <a:ea typeface="Hallym Gothic Bold"/>
              </a:rPr>
              <a:t>script </a:t>
            </a:r>
            <a:r>
              <a:rPr lang="ko-KR" altLang="en-US" sz="2600" spc="-200" dirty="0" smtClean="0">
                <a:solidFill>
                  <a:srgbClr val="002841"/>
                </a:solidFill>
                <a:ea typeface="Hallym Gothic Bold"/>
              </a:rPr>
              <a:t>의 경우   타입 지정이  적절 할 경우   연결이 쉽지만</a:t>
            </a:r>
            <a:r>
              <a:rPr lang="en-US" altLang="ko-KR" sz="2600" spc="-200" dirty="0" smtClean="0">
                <a:solidFill>
                  <a:srgbClr val="002841"/>
                </a:solidFill>
                <a:ea typeface="Hallym Gothic Bold"/>
              </a:rPr>
              <a:t>, </a:t>
            </a:r>
          </a:p>
          <a:p>
            <a:pPr lvl="0" algn="l">
              <a:lnSpc>
                <a:spcPct val="124499"/>
              </a:lnSpc>
            </a:pPr>
            <a:r>
              <a:rPr lang="ko-KR" altLang="en-US" sz="2600" b="0" i="0" u="none" strike="noStrike" spc="-200" dirty="0" smtClean="0">
                <a:solidFill>
                  <a:srgbClr val="002841"/>
                </a:solidFill>
                <a:latin typeface="Hallym Gothic Bold"/>
                <a:ea typeface="Hallym Gothic Bold"/>
              </a:rPr>
              <a:t>그 지정</a:t>
            </a:r>
            <a:r>
              <a:rPr lang="ko-KR" altLang="en-US" sz="2600" spc="-200" dirty="0" smtClean="0">
                <a:solidFill>
                  <a:srgbClr val="002841"/>
                </a:solidFill>
                <a:latin typeface="Hallym Gothic Bold"/>
                <a:ea typeface="Hallym Gothic Bold"/>
              </a:rPr>
              <a:t>이 </a:t>
            </a:r>
            <a:r>
              <a:rPr lang="ko-KR" altLang="en-US" sz="2600" b="0" i="0" u="none" strike="noStrike" spc="-200" dirty="0" smtClean="0">
                <a:solidFill>
                  <a:srgbClr val="002841"/>
                </a:solidFill>
                <a:latin typeface="Hallym Gothic Bold"/>
                <a:ea typeface="Hallym Gothic Bold"/>
              </a:rPr>
              <a:t> 명확하지 않을 경우  연결이 되지 않는 다</a:t>
            </a:r>
            <a:r>
              <a:rPr lang="en-US" altLang="ko-KR" sz="2600" b="0" i="0" u="none" strike="noStrike" spc="-200" dirty="0" smtClean="0">
                <a:solidFill>
                  <a:srgbClr val="002841"/>
                </a:solidFill>
                <a:latin typeface="Hallym Gothic Bold"/>
                <a:ea typeface="Hallym Gothic Bold"/>
              </a:rPr>
              <a:t>..! </a:t>
            </a:r>
            <a:endParaRPr lang="en-US" sz="2600" b="0" i="0" u="none" strike="noStrike" spc="-200" dirty="0">
              <a:solidFill>
                <a:srgbClr val="002841"/>
              </a:solidFill>
              <a:latin typeface="Hallym Gothic Bold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6232" y="2384425"/>
            <a:ext cx="6858506" cy="54102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7"/>
          <a:srcRect l="4888" t="241" r="1425" b="-241"/>
          <a:stretch/>
        </p:blipFill>
        <p:spPr>
          <a:xfrm>
            <a:off x="8415448" y="4925699"/>
            <a:ext cx="9487198" cy="4486901"/>
          </a:xfrm>
          <a:prstGeom prst="rect">
            <a:avLst/>
          </a:prstGeom>
        </p:spPr>
      </p:pic>
      <p:cxnSp>
        <p:nvCxnSpPr>
          <p:cNvPr id="13" name="직선 화살표 연결선 12"/>
          <p:cNvCxnSpPr/>
          <p:nvPr/>
        </p:nvCxnSpPr>
        <p:spPr>
          <a:xfrm>
            <a:off x="5715000" y="3258825"/>
            <a:ext cx="6248400" cy="17811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1582400" y="5448300"/>
            <a:ext cx="167640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8415448" y="2175294"/>
            <a:ext cx="8043752" cy="64633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  <a:t> { </a:t>
            </a:r>
            <a:r>
              <a:rPr lang="en-US" altLang="ko-KR" dirty="0" err="1">
                <a:solidFill>
                  <a:srgbClr val="9CDCFE"/>
                </a:solidFill>
                <a:latin typeface="Consolas" panose="020B0609020204030204" pitchFamily="49" charset="0"/>
              </a:rPr>
              <a:t>GoogleCredentialResponse</a:t>
            </a:r>
            <a: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dirty="0" err="1">
                <a:solidFill>
                  <a:srgbClr val="9CDCFE"/>
                </a:solidFill>
                <a:latin typeface="Consolas" panose="020B0609020204030204" pitchFamily="49" charset="0"/>
              </a:rPr>
              <a:t>GoogleLogin</a:t>
            </a:r>
            <a: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  <a:t> } </a:t>
            </a:r>
            <a:r>
              <a:rPr lang="en-US" altLang="ko-KR" dirty="0">
                <a:solidFill>
                  <a:srgbClr val="C586C0"/>
                </a:solidFill>
                <a:latin typeface="Consolas" panose="020B0609020204030204" pitchFamily="49" charset="0"/>
              </a:rPr>
              <a:t>from</a:t>
            </a:r>
            <a: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CE9178"/>
                </a:solidFill>
                <a:latin typeface="Consolas" panose="020B0609020204030204" pitchFamily="49" charset="0"/>
              </a:rPr>
              <a:t>"@react-</a:t>
            </a:r>
            <a:r>
              <a:rPr lang="en-US" altLang="ko-KR" dirty="0" err="1">
                <a:solidFill>
                  <a:srgbClr val="CE9178"/>
                </a:solidFill>
                <a:latin typeface="Consolas" panose="020B0609020204030204" pitchFamily="49" charset="0"/>
              </a:rPr>
              <a:t>oauth</a:t>
            </a:r>
            <a:r>
              <a:rPr lang="en-US" altLang="ko-KR" dirty="0">
                <a:solidFill>
                  <a:srgbClr val="CE9178"/>
                </a:solidFill>
                <a:latin typeface="Consolas" panose="020B0609020204030204" pitchFamily="49" charset="0"/>
              </a:rPr>
              <a:t>/google"</a:t>
            </a:r>
            <a: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  <a:t>; </a:t>
            </a:r>
            <a:r>
              <a:rPr lang="en-US" altLang="ko-KR" dirty="0">
                <a:solidFill>
                  <a:srgbClr val="6A9955"/>
                </a:solidFill>
                <a:latin typeface="Consolas" panose="020B0609020204030204" pitchFamily="49" charset="0"/>
              </a:rPr>
              <a:t>// Google </a:t>
            </a:r>
            <a:r>
              <a:rPr lang="ko-KR" altLang="en-US" dirty="0">
                <a:solidFill>
                  <a:srgbClr val="6A9955"/>
                </a:solidFill>
                <a:latin typeface="Consolas" panose="020B0609020204030204" pitchFamily="49" charset="0"/>
              </a:rPr>
              <a:t>로그인 추가</a:t>
            </a:r>
            <a:endParaRPr lang="ko-KR" alt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83519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" y="368300"/>
            <a:ext cx="17602200" cy="9563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10800000">
            <a:off x="1295400" y="7861300"/>
            <a:ext cx="93980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-419100" y="6159500"/>
            <a:ext cx="3454400" cy="25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960000">
            <a:off x="6756400" y="5359400"/>
            <a:ext cx="1892300" cy="2159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66100" y="2501900"/>
            <a:ext cx="9791700" cy="25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-1440000">
            <a:off x="1308100" y="7264400"/>
            <a:ext cx="1993900" cy="2159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31900" y="7632700"/>
            <a:ext cx="317500" cy="3048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-240000">
            <a:off x="3213100" y="6794500"/>
            <a:ext cx="1803400" cy="2159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48000" y="6819900"/>
            <a:ext cx="317500" cy="3048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-2520000">
            <a:off x="4699000" y="5943600"/>
            <a:ext cx="2400300" cy="2159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38700" y="6692900"/>
            <a:ext cx="317500" cy="3048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-2580000">
            <a:off x="8229600" y="4445000"/>
            <a:ext cx="2730500" cy="6604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29400" y="5092700"/>
            <a:ext cx="317500" cy="3048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45500" y="5562600"/>
            <a:ext cx="317500" cy="3048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1206500" y="8115300"/>
            <a:ext cx="105410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2100" b="0" i="0" u="none" strike="noStrike" spc="-100">
                <a:solidFill>
                  <a:srgbClr val="002841"/>
                </a:solidFill>
                <a:latin typeface="Hallym Gothic Regular"/>
              </a:rPr>
              <a:t>1</a:t>
            </a:r>
            <a:r>
              <a:rPr lang="ko-KR" sz="2100" b="0" i="0" u="none" strike="noStrike" spc="-100">
                <a:solidFill>
                  <a:srgbClr val="002841"/>
                </a:solidFill>
                <a:ea typeface="Hallym Gothic Regular"/>
              </a:rPr>
              <a:t>월</a:t>
            </a:r>
            <a:r>
              <a:rPr lang="en-US" sz="2100" b="0" i="0" u="none" strike="noStrike" spc="-100">
                <a:solidFill>
                  <a:srgbClr val="002841"/>
                </a:solidFill>
                <a:latin typeface="Hallym Gothic Regular"/>
              </a:rPr>
              <a:t>                       2</a:t>
            </a:r>
            <a:r>
              <a:rPr lang="ko-KR" sz="2100" b="0" i="0" u="none" strike="noStrike" spc="-100">
                <a:solidFill>
                  <a:srgbClr val="002841"/>
                </a:solidFill>
                <a:ea typeface="Hallym Gothic Regular"/>
              </a:rPr>
              <a:t>월</a:t>
            </a:r>
            <a:r>
              <a:rPr lang="en-US" sz="2100" b="0" i="0" u="none" strike="noStrike" spc="-100">
                <a:solidFill>
                  <a:srgbClr val="002841"/>
                </a:solidFill>
                <a:latin typeface="Hallym Gothic Regular"/>
              </a:rPr>
              <a:t>                       3</a:t>
            </a:r>
            <a:r>
              <a:rPr lang="ko-KR" sz="2100" b="0" i="0" u="none" strike="noStrike" spc="-100">
                <a:solidFill>
                  <a:srgbClr val="002841"/>
                </a:solidFill>
                <a:ea typeface="Hallym Gothic Regular"/>
              </a:rPr>
              <a:t>월</a:t>
            </a:r>
            <a:r>
              <a:rPr lang="en-US" sz="2100" b="0" i="0" u="none" strike="noStrike" spc="-100">
                <a:solidFill>
                  <a:srgbClr val="002841"/>
                </a:solidFill>
                <a:latin typeface="Hallym Gothic Regular"/>
              </a:rPr>
              <a:t>                       4</a:t>
            </a:r>
            <a:r>
              <a:rPr lang="ko-KR" sz="2100" b="0" i="0" u="none" strike="noStrike" spc="-100">
                <a:solidFill>
                  <a:srgbClr val="002841"/>
                </a:solidFill>
                <a:ea typeface="Hallym Gothic Regular"/>
              </a:rPr>
              <a:t>월</a:t>
            </a:r>
            <a:r>
              <a:rPr lang="en-US" sz="2100" b="0" i="0" u="none" strike="noStrike" spc="-100">
                <a:solidFill>
                  <a:srgbClr val="002841"/>
                </a:solidFill>
                <a:latin typeface="Hallym Gothic Regular"/>
              </a:rPr>
              <a:t>                       5</a:t>
            </a:r>
            <a:r>
              <a:rPr lang="ko-KR" sz="2100" b="0" i="0" u="none" strike="noStrike" spc="-100">
                <a:solidFill>
                  <a:srgbClr val="002841"/>
                </a:solidFill>
                <a:ea typeface="Hallym Gothic Regular"/>
              </a:rPr>
              <a:t>월</a:t>
            </a:r>
            <a:r>
              <a:rPr lang="en-US" sz="2100" b="0" i="0" u="none" strike="noStrike" spc="-100">
                <a:solidFill>
                  <a:srgbClr val="002841"/>
                </a:solidFill>
                <a:latin typeface="Hallym Gothic Regular"/>
              </a:rPr>
              <a:t>                       6</a:t>
            </a:r>
            <a:r>
              <a:rPr lang="ko-KR" sz="2100" b="0" i="0" u="none" strike="noStrike" spc="-100">
                <a:solidFill>
                  <a:srgbClr val="002841"/>
                </a:solidFill>
                <a:ea typeface="Hallym Gothic Regular"/>
              </a:rPr>
              <a:t>월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19200" y="1993900"/>
            <a:ext cx="69723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5500" b="0" i="0" u="none" strike="noStrike" spc="-200">
                <a:solidFill>
                  <a:srgbClr val="002841"/>
                </a:solidFill>
                <a:ea typeface="Hallym Gothic Bold"/>
              </a:rPr>
              <a:t>변화를</a:t>
            </a:r>
            <a:r>
              <a:rPr lang="en-US" sz="5500" b="0" i="0" u="none" strike="noStrike" spc="-200">
                <a:solidFill>
                  <a:srgbClr val="002841"/>
                </a:solidFill>
                <a:latin typeface="Hallym Gothic Bold"/>
              </a:rPr>
              <a:t> </a:t>
            </a:r>
            <a:r>
              <a:rPr lang="ko-KR" sz="5500" b="0" i="0" u="none" strike="noStrike" spc="-200">
                <a:solidFill>
                  <a:srgbClr val="002841"/>
                </a:solidFill>
                <a:ea typeface="Hallym Gothic Bold"/>
              </a:rPr>
              <a:t>보여주는</a:t>
            </a:r>
            <a:r>
              <a:rPr lang="en-US" sz="5500" b="0" i="0" u="none" strike="noStrike" spc="-200">
                <a:solidFill>
                  <a:srgbClr val="002841"/>
                </a:solidFill>
                <a:latin typeface="Hallym Gothic Bold"/>
              </a:rPr>
              <a:t> </a:t>
            </a:r>
            <a:r>
              <a:rPr lang="ko-KR" sz="5500" b="0" i="0" u="none" strike="noStrike" spc="-200">
                <a:solidFill>
                  <a:srgbClr val="002841"/>
                </a:solidFill>
                <a:ea typeface="Hallym Gothic Bold"/>
              </a:rPr>
              <a:t>그래프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19200" y="1397000"/>
            <a:ext cx="54610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500" b="0" i="0" u="none" strike="noStrike" spc="-200">
                <a:solidFill>
                  <a:srgbClr val="002841"/>
                </a:solidFill>
                <a:latin typeface="Hallym Gothic Regular"/>
              </a:rPr>
              <a:t>Simple Presentation_05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1569700" y="4343400"/>
            <a:ext cx="6172200" cy="34798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marL="342900" lvl="0" indent="-342900" algn="l">
              <a:lnSpc>
                <a:spcPct val="124499"/>
              </a:lnSpc>
              <a:buClr>
                <a:srgbClr val="002841"/>
              </a:buClr>
              <a:buFont typeface="Arial"/>
              <a:buChar char="●"/>
            </a:pPr>
            <a:r>
              <a:rPr lang="ko-KR" sz="2300" b="0" i="0" u="none" strike="noStrike" spc="-100">
                <a:solidFill>
                  <a:srgbClr val="002841"/>
                </a:solidFill>
                <a:ea typeface="Hallym Gothic Regular"/>
              </a:rPr>
              <a:t>좌표평면</a:t>
            </a:r>
            <a:r>
              <a:rPr lang="en-US" sz="2300" b="0" i="0" u="none" strike="noStrike" spc="-10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300" b="0" i="0" u="none" strike="noStrike" spc="-100">
                <a:solidFill>
                  <a:srgbClr val="002841"/>
                </a:solidFill>
                <a:ea typeface="Hallym Gothic Regular"/>
              </a:rPr>
              <a:t>위에</a:t>
            </a:r>
            <a:r>
              <a:rPr lang="en-US" sz="2300" b="0" i="0" u="none" strike="noStrike" spc="-10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300" b="0" i="0" u="none" strike="noStrike" spc="-100">
                <a:solidFill>
                  <a:srgbClr val="002841"/>
                </a:solidFill>
                <a:ea typeface="Hallym Gothic Regular"/>
              </a:rPr>
              <a:t>각</a:t>
            </a:r>
            <a:r>
              <a:rPr lang="en-US" sz="2300" b="0" i="0" u="none" strike="noStrike" spc="-10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300" b="0" i="0" u="none" strike="noStrike" spc="-100">
                <a:solidFill>
                  <a:srgbClr val="002841"/>
                </a:solidFill>
                <a:ea typeface="Hallym Gothic Regular"/>
              </a:rPr>
              <a:t>항목의</a:t>
            </a:r>
            <a:r>
              <a:rPr lang="en-US" sz="2300" b="0" i="0" u="none" strike="noStrike" spc="-10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300" b="0" i="0" u="none" strike="noStrike" spc="-100">
                <a:solidFill>
                  <a:srgbClr val="002841"/>
                </a:solidFill>
                <a:ea typeface="Hallym Gothic Regular"/>
              </a:rPr>
              <a:t>수치</a:t>
            </a:r>
            <a:r>
              <a:rPr lang="en-US" sz="2300" b="0" i="0" u="none" strike="noStrike" spc="-10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300" b="0" i="0" u="none" strike="noStrike" spc="-100">
                <a:solidFill>
                  <a:srgbClr val="002841"/>
                </a:solidFill>
                <a:ea typeface="Hallym Gothic Regular"/>
              </a:rPr>
              <a:t>별로</a:t>
            </a:r>
            <a:r>
              <a:rPr lang="en-US" sz="2300" b="0" i="0" u="none" strike="noStrike" spc="-100">
                <a:solidFill>
                  <a:srgbClr val="002841"/>
                </a:solidFill>
                <a:latin typeface="Hallym Gothic Regular"/>
              </a:rPr>
              <a:t> </a:t>
            </a:r>
            <a:br>
              <a:rPr lang="en-US" sz="2300" b="0" i="0" u="none" strike="noStrike" spc="-100">
                <a:solidFill>
                  <a:srgbClr val="002841"/>
                </a:solidFill>
                <a:latin typeface="Hallym Gothic Regular"/>
              </a:rPr>
            </a:br>
            <a:r>
              <a:rPr lang="ko-KR" sz="2300" b="0" i="0" u="none" strike="noStrike">
                <a:solidFill>
                  <a:srgbClr val="002841"/>
                </a:solidFill>
                <a:ea typeface="Hallym Gothic Regular"/>
              </a:rPr>
              <a:t>점을</a:t>
            </a:r>
            <a:r>
              <a:rPr lang="en-US" sz="2300" b="0" i="0" u="none" strike="noStrike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300" b="0" i="0" u="none" strike="noStrike">
                <a:solidFill>
                  <a:srgbClr val="002841"/>
                </a:solidFill>
                <a:ea typeface="Hallym Gothic Regular"/>
              </a:rPr>
              <a:t>찍습니다</a:t>
            </a:r>
            <a:r>
              <a:rPr lang="en-US" sz="2300" b="0" i="0" u="none" strike="noStrike">
                <a:solidFill>
                  <a:srgbClr val="002841"/>
                </a:solidFill>
                <a:latin typeface="Hallym Gothic Regular"/>
              </a:rPr>
              <a:t>.</a:t>
            </a:r>
          </a:p>
          <a:p>
            <a:pPr marL="342900" lvl="0" indent="-342900" algn="l">
              <a:lnSpc>
                <a:spcPct val="124499"/>
              </a:lnSpc>
              <a:buClr>
                <a:srgbClr val="002841"/>
              </a:buClr>
              <a:buFont typeface="Arial"/>
              <a:buChar char="●"/>
            </a:pPr>
            <a:r>
              <a:rPr lang="ko-KR" sz="2300" b="0" i="0" u="none" strike="noStrike" spc="-100">
                <a:solidFill>
                  <a:srgbClr val="002841"/>
                </a:solidFill>
                <a:ea typeface="Hallym Gothic Regular"/>
              </a:rPr>
              <a:t>찍은</a:t>
            </a:r>
            <a:r>
              <a:rPr lang="en-US" sz="2300" b="0" i="0" u="none" strike="noStrike" spc="-10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300" b="0" i="0" u="none" strike="noStrike" spc="-100">
                <a:solidFill>
                  <a:srgbClr val="002841"/>
                </a:solidFill>
                <a:ea typeface="Hallym Gothic Regular"/>
              </a:rPr>
              <a:t>점들을</a:t>
            </a:r>
            <a:r>
              <a:rPr lang="en-US" sz="2300" b="0" i="0" u="none" strike="noStrike" spc="-10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300" b="0" i="0" u="none" strike="noStrike" spc="-100">
                <a:solidFill>
                  <a:srgbClr val="002841"/>
                </a:solidFill>
                <a:ea typeface="Hallym Gothic Regular"/>
              </a:rPr>
              <a:t>선분으로</a:t>
            </a:r>
            <a:r>
              <a:rPr lang="en-US" sz="2300" b="0" i="0" u="none" strike="noStrike" spc="-10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300" b="0" i="0" u="none" strike="noStrike" spc="-100">
                <a:solidFill>
                  <a:srgbClr val="002841"/>
                </a:solidFill>
                <a:ea typeface="Hallym Gothic Regular"/>
              </a:rPr>
              <a:t>이어</a:t>
            </a:r>
            <a:r>
              <a:rPr lang="en-US" sz="2300" b="0" i="0" u="none" strike="noStrike" spc="-100">
                <a:solidFill>
                  <a:srgbClr val="002841"/>
                </a:solidFill>
                <a:latin typeface="Hallym Gothic Regular"/>
              </a:rPr>
              <a:t> </a:t>
            </a:r>
            <a:br>
              <a:rPr lang="en-US" sz="2300" b="0" i="0" u="none" strike="noStrike" spc="-100">
                <a:solidFill>
                  <a:srgbClr val="002841"/>
                </a:solidFill>
                <a:latin typeface="Hallym Gothic Regular"/>
              </a:rPr>
            </a:br>
            <a:r>
              <a:rPr lang="ko-KR" sz="2300" b="0" i="0" u="none" strike="noStrike" spc="-100">
                <a:solidFill>
                  <a:srgbClr val="002841"/>
                </a:solidFill>
                <a:ea typeface="Hallym Gothic Regular"/>
              </a:rPr>
              <a:t>꺾은</a:t>
            </a:r>
            <a:r>
              <a:rPr lang="en-US" sz="2300" b="0" i="0" u="none" strike="noStrike" spc="-10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300" b="0" i="0" u="none" strike="noStrike" spc="-100">
                <a:solidFill>
                  <a:srgbClr val="002841"/>
                </a:solidFill>
                <a:ea typeface="Hallym Gothic Regular"/>
              </a:rPr>
              <a:t>선</a:t>
            </a:r>
            <a:r>
              <a:rPr lang="en-US" sz="2300" b="0" i="0" u="none" strike="noStrike" spc="-10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300" b="0" i="0" u="none" strike="noStrike" spc="-100">
                <a:solidFill>
                  <a:srgbClr val="002841"/>
                </a:solidFill>
                <a:ea typeface="Hallym Gothic Regular"/>
              </a:rPr>
              <a:t>그래프를</a:t>
            </a:r>
            <a:r>
              <a:rPr lang="en-US" sz="2300" b="0" i="0" u="none" strike="noStrike" spc="-10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300" b="0" i="0" u="none" strike="noStrike" spc="-100">
                <a:solidFill>
                  <a:srgbClr val="002841"/>
                </a:solidFill>
                <a:ea typeface="Hallym Gothic Regular"/>
              </a:rPr>
              <a:t>그립니다</a:t>
            </a:r>
            <a:r>
              <a:rPr lang="en-US" sz="2300" b="0" i="0" u="none" strike="noStrike" spc="-100">
                <a:solidFill>
                  <a:srgbClr val="002841"/>
                </a:solidFill>
                <a:latin typeface="Hallym Gothic Regular"/>
              </a:rPr>
              <a:t>.</a:t>
            </a:r>
          </a:p>
          <a:p>
            <a:pPr marL="342900" lvl="0" indent="-342900" algn="l">
              <a:lnSpc>
                <a:spcPct val="124499"/>
              </a:lnSpc>
              <a:buClr>
                <a:srgbClr val="002841"/>
              </a:buClr>
              <a:buFont typeface="Arial"/>
              <a:buChar char="●"/>
            </a:pPr>
            <a:r>
              <a:rPr lang="ko-KR" sz="2300" b="0" i="0" u="none" strike="noStrike" spc="-100">
                <a:solidFill>
                  <a:srgbClr val="002841"/>
                </a:solidFill>
                <a:ea typeface="Hallym Gothic Regular"/>
              </a:rPr>
              <a:t>모든</a:t>
            </a:r>
            <a:r>
              <a:rPr lang="en-US" sz="2300" b="0" i="0" u="none" strike="noStrike" spc="-10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300" b="0" i="0" u="none" strike="noStrike" spc="-100">
                <a:solidFill>
                  <a:srgbClr val="002841"/>
                </a:solidFill>
                <a:ea typeface="Hallym Gothic Regular"/>
              </a:rPr>
              <a:t>선분의</a:t>
            </a:r>
            <a:r>
              <a:rPr lang="en-US" sz="2300" b="0" i="0" u="none" strike="noStrike" spc="-10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300" b="0" i="0" u="none" strike="noStrike" spc="-100">
                <a:solidFill>
                  <a:srgbClr val="002841"/>
                </a:solidFill>
                <a:ea typeface="Hallym Gothic Regular"/>
              </a:rPr>
              <a:t>개수는</a:t>
            </a:r>
            <a:r>
              <a:rPr lang="en-US" sz="2300" b="0" i="0" u="none" strike="noStrike" spc="-10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300" b="0" i="0" u="none" strike="noStrike" spc="-100">
                <a:solidFill>
                  <a:srgbClr val="002841"/>
                </a:solidFill>
                <a:ea typeface="Hallym Gothic Regular"/>
              </a:rPr>
              <a:t>항목보다</a:t>
            </a:r>
            <a:r>
              <a:rPr lang="en-US" sz="2300" b="0" i="0" u="none" strike="noStrike" spc="-100">
                <a:solidFill>
                  <a:srgbClr val="002841"/>
                </a:solidFill>
                <a:latin typeface="Hallym Gothic Regular"/>
              </a:rPr>
              <a:t> 1</a:t>
            </a:r>
            <a:r>
              <a:rPr lang="ko-KR" sz="2300" b="0" i="0" u="none" strike="noStrike" spc="-100">
                <a:solidFill>
                  <a:srgbClr val="002841"/>
                </a:solidFill>
                <a:ea typeface="Hallym Gothic Regular"/>
              </a:rPr>
              <a:t>개</a:t>
            </a:r>
            <a:r>
              <a:rPr lang="en-US" sz="2300" b="0" i="0" u="none" strike="noStrike" spc="-10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300" b="0" i="0" u="none" strike="noStrike" spc="-100">
                <a:solidFill>
                  <a:srgbClr val="002841"/>
                </a:solidFill>
                <a:ea typeface="Hallym Gothic Regular"/>
              </a:rPr>
              <a:t>적게</a:t>
            </a:r>
            <a:r>
              <a:rPr lang="en-US" sz="2300" b="0" i="0" u="none" strike="noStrike" spc="-100">
                <a:solidFill>
                  <a:srgbClr val="002841"/>
                </a:solidFill>
                <a:latin typeface="Hallym Gothic Regular"/>
              </a:rPr>
              <a:t> </a:t>
            </a:r>
            <a:br>
              <a:rPr lang="en-US" sz="2300" b="0" i="0" u="none" strike="noStrike" spc="-100">
                <a:solidFill>
                  <a:srgbClr val="002841"/>
                </a:solidFill>
                <a:latin typeface="Hallym Gothic Regular"/>
              </a:rPr>
            </a:br>
            <a:r>
              <a:rPr lang="ko-KR" sz="2300" b="0" i="0" u="none" strike="noStrike" spc="-100">
                <a:solidFill>
                  <a:srgbClr val="002841"/>
                </a:solidFill>
                <a:ea typeface="Hallym Gothic Regular"/>
              </a:rPr>
              <a:t>그려집니다</a:t>
            </a:r>
            <a:r>
              <a:rPr lang="en-US" sz="2300" b="0" i="0" u="none" strike="noStrike" spc="-100">
                <a:solidFill>
                  <a:srgbClr val="002841"/>
                </a:solidFill>
                <a:latin typeface="Hallym Gothic Regular"/>
              </a:rPr>
              <a:t>.</a:t>
            </a:r>
          </a:p>
          <a:p>
            <a:pPr marL="342900" lvl="0" indent="-342900" algn="l">
              <a:lnSpc>
                <a:spcPct val="124499"/>
              </a:lnSpc>
              <a:buClr>
                <a:srgbClr val="002841"/>
              </a:buClr>
              <a:buFont typeface="Arial"/>
              <a:buChar char="●"/>
            </a:pPr>
            <a:r>
              <a:rPr lang="ko-KR" sz="2300" b="0" i="0" u="none" strike="noStrike" spc="-100">
                <a:solidFill>
                  <a:srgbClr val="002841"/>
                </a:solidFill>
                <a:ea typeface="Hallym Gothic Regular"/>
              </a:rPr>
              <a:t>선</a:t>
            </a:r>
            <a:r>
              <a:rPr lang="en-US" sz="2300" b="0" i="0" u="none" strike="noStrike" spc="-10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300" b="0" i="0" u="none" strike="noStrike" spc="-100">
                <a:solidFill>
                  <a:srgbClr val="002841"/>
                </a:solidFill>
                <a:ea typeface="Hallym Gothic Regular"/>
              </a:rPr>
              <a:t>그래프에</a:t>
            </a:r>
            <a:r>
              <a:rPr lang="en-US" sz="2300" b="0" i="0" u="none" strike="noStrike" spc="-10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300" b="0" i="0" u="none" strike="noStrike" spc="-100">
                <a:solidFill>
                  <a:srgbClr val="002841"/>
                </a:solidFill>
                <a:ea typeface="Hallym Gothic Regular"/>
              </a:rPr>
              <a:t>알맞은</a:t>
            </a:r>
            <a:r>
              <a:rPr lang="en-US" sz="2300" b="0" i="0" u="none" strike="noStrike" spc="-10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300" b="0" i="0" u="none" strike="noStrike" spc="-100">
                <a:solidFill>
                  <a:srgbClr val="002841"/>
                </a:solidFill>
                <a:ea typeface="Hallym Gothic Regular"/>
              </a:rPr>
              <a:t>제목을</a:t>
            </a:r>
            <a:r>
              <a:rPr lang="en-US" sz="2300" b="0" i="0" u="none" strike="noStrike" spc="-10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300" b="0" i="0" u="none" strike="noStrike" spc="-100">
                <a:solidFill>
                  <a:srgbClr val="002841"/>
                </a:solidFill>
                <a:ea typeface="Hallym Gothic Regular"/>
              </a:rPr>
              <a:t>붙여주세요</a:t>
            </a:r>
            <a:r>
              <a:rPr lang="en-US" sz="2300" b="0" i="0" u="none" strike="noStrike" spc="-100">
                <a:solidFill>
                  <a:srgbClr val="002841"/>
                </a:solidFill>
                <a:latin typeface="Hallym Gothic Regular"/>
              </a:rPr>
              <a:t>.</a:t>
            </a:r>
          </a:p>
          <a:p>
            <a:pPr marL="342900" lvl="0" indent="-342900" algn="l">
              <a:lnSpc>
                <a:spcPct val="124499"/>
              </a:lnSpc>
              <a:buClr>
                <a:srgbClr val="002841"/>
              </a:buClr>
              <a:buFont typeface="Arial"/>
              <a:buChar char="●"/>
            </a:pPr>
            <a:r>
              <a:rPr lang="ko-KR" sz="2300" b="0" i="0" u="none" strike="noStrike" spc="-100">
                <a:solidFill>
                  <a:srgbClr val="002841"/>
                </a:solidFill>
                <a:ea typeface="Hallym Gothic Regular"/>
              </a:rPr>
              <a:t>또는</a:t>
            </a:r>
            <a:r>
              <a:rPr lang="en-US" sz="2300" b="0" i="0" u="none" strike="noStrike" spc="-10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300" b="0" i="0" u="none" strike="noStrike" spc="-100">
                <a:solidFill>
                  <a:srgbClr val="002841"/>
                </a:solidFill>
                <a:ea typeface="Hallym Gothic Regular"/>
              </a:rPr>
              <a:t>미캔의</a:t>
            </a:r>
            <a:r>
              <a:rPr lang="en-US" sz="2300" b="0" i="0" u="none" strike="noStrike" spc="-10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300" b="0" i="0" u="none" strike="noStrike" spc="-100">
                <a:solidFill>
                  <a:srgbClr val="002841"/>
                </a:solidFill>
                <a:ea typeface="Hallym Gothic Regular"/>
              </a:rPr>
              <a:t>차트기능을</a:t>
            </a:r>
            <a:r>
              <a:rPr lang="en-US" sz="2300" b="0" i="0" u="none" strike="noStrike" spc="-10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300" b="0" i="0" u="none" strike="noStrike" spc="-100">
                <a:solidFill>
                  <a:srgbClr val="002841"/>
                </a:solidFill>
                <a:ea typeface="Hallym Gothic Regular"/>
              </a:rPr>
              <a:t>사용하시면</a:t>
            </a:r>
            <a:r>
              <a:rPr lang="en-US" sz="2300" b="0" i="0" u="none" strike="noStrike" spc="-10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300" b="0" i="0" u="none" strike="noStrike" spc="-100">
                <a:solidFill>
                  <a:srgbClr val="002841"/>
                </a:solidFill>
                <a:ea typeface="Hallym Gothic Regular"/>
              </a:rPr>
              <a:t>좋습니다</a:t>
            </a:r>
            <a:r>
              <a:rPr lang="en-US" sz="2300" b="0" i="0" u="none" strike="noStrike" spc="-100">
                <a:solidFill>
                  <a:srgbClr val="002841"/>
                </a:solidFill>
                <a:latin typeface="Hallym Gothic Regular"/>
              </a:rPr>
              <a:t>. 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231900" y="7073900"/>
            <a:ext cx="5207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2100" b="0" i="0" u="none" strike="noStrike" spc="-100">
                <a:solidFill>
                  <a:srgbClr val="002841"/>
                </a:solidFill>
                <a:latin typeface="Hallym Gothic Regular"/>
              </a:rPr>
              <a:t>10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2921000" y="6311900"/>
            <a:ext cx="5207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2100" b="0" i="0" u="none" strike="noStrike" spc="-100">
                <a:solidFill>
                  <a:srgbClr val="002841"/>
                </a:solidFill>
                <a:latin typeface="Hallym Gothic Regular"/>
              </a:rPr>
              <a:t>30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219200" y="3860800"/>
            <a:ext cx="12954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sz="1800" b="0" i="0" u="none" strike="noStrike" spc="-100">
                <a:solidFill>
                  <a:srgbClr val="002841"/>
                </a:solidFill>
                <a:ea typeface="Hallym Gothic Regular"/>
              </a:rPr>
              <a:t>단위</a:t>
            </a:r>
            <a:r>
              <a:rPr lang="en-US" sz="1800" b="0" i="0" u="none" strike="noStrike" spc="-100">
                <a:solidFill>
                  <a:srgbClr val="002841"/>
                </a:solidFill>
                <a:latin typeface="Hallym Gothic Regular"/>
              </a:rPr>
              <a:t>: </a:t>
            </a:r>
            <a:r>
              <a:rPr lang="ko-KR" sz="1800" b="0" i="0" u="none" strike="noStrike" spc="-100">
                <a:solidFill>
                  <a:srgbClr val="002841"/>
                </a:solidFill>
                <a:ea typeface="Hallym Gothic Regular"/>
              </a:rPr>
              <a:t>억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4699000" y="6121400"/>
            <a:ext cx="5207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2100" b="0" i="0" u="none" strike="noStrike" spc="-100">
                <a:solidFill>
                  <a:srgbClr val="002841"/>
                </a:solidFill>
                <a:latin typeface="Hallym Gothic Regular"/>
              </a:rPr>
              <a:t>40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6540500" y="4597400"/>
            <a:ext cx="5207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2100" b="0" i="0" u="none" strike="noStrike" spc="-100">
                <a:solidFill>
                  <a:srgbClr val="002841"/>
                </a:solidFill>
                <a:latin typeface="Hallym Gothic Regular"/>
              </a:rPr>
              <a:t>80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8305800" y="4978400"/>
            <a:ext cx="5207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2100" b="0" i="0" u="none" strike="noStrike" spc="-100">
                <a:solidFill>
                  <a:srgbClr val="002841"/>
                </a:solidFill>
                <a:latin typeface="Hallym Gothic Regular"/>
              </a:rPr>
              <a:t>60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0109200" y="3340100"/>
            <a:ext cx="5207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24499"/>
              </a:lnSpc>
            </a:pPr>
            <a:r>
              <a:rPr lang="en-US" sz="2100" b="0" i="0" u="none" strike="noStrike" spc="-100">
                <a:solidFill>
                  <a:srgbClr val="002841"/>
                </a:solidFill>
                <a:latin typeface="Hallym Gothic Regular"/>
              </a:rPr>
              <a:t>100</a:t>
            </a:r>
          </a:p>
        </p:txBody>
      </p:sp>
    </p:spTree>
    <p:extLst>
      <p:ext uri="{BB962C8B-B14F-4D97-AF65-F5344CB8AC3E}">
        <p14:creationId xmlns:p14="http://schemas.microsoft.com/office/powerpoint/2010/main" val="28574591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0"/>
            <a:ext cx="482600" cy="736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439400" y="-647700"/>
            <a:ext cx="11582400" cy="11582400"/>
          </a:xfrm>
          <a:prstGeom prst="rect">
            <a:avLst/>
          </a:prstGeom>
          <a:solidFill>
            <a:srgbClr val="091E3C"/>
          </a:solidFill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69500" y="4826000"/>
            <a:ext cx="7404100" cy="74041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3733800" y="6085115"/>
            <a:ext cx="2971800" cy="9906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en-US" altLang="ko-KR" sz="6000" b="1" spc="-100" dirty="0" err="1" smtClean="0">
                <a:solidFill>
                  <a:srgbClr val="334D74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G</a:t>
            </a:r>
            <a:r>
              <a:rPr lang="en-US" altLang="ko-KR" sz="4400" b="1" spc="-100" dirty="0" err="1" smtClean="0">
                <a:solidFill>
                  <a:srgbClr val="334D74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arag</a:t>
            </a:r>
            <a:r>
              <a:rPr lang="en-US" altLang="ko-KR" sz="5400" b="1" spc="-100" dirty="0" err="1" smtClean="0">
                <a:solidFill>
                  <a:srgbClr val="334D74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EZ</a:t>
            </a:r>
            <a:r>
              <a:rPr lang="en-US" altLang="ko-KR" sz="4400" b="1" spc="-100" dirty="0" smtClean="0">
                <a:solidFill>
                  <a:srgbClr val="334D74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  </a:t>
            </a:r>
            <a:endParaRPr lang="ko-KR" sz="4400" b="1" i="0" u="none" strike="noStrike" spc="-100" dirty="0">
              <a:solidFill>
                <a:srgbClr val="334D74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174750" y="7179130"/>
            <a:ext cx="8470900" cy="1981654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200000"/>
              </a:lnSpc>
            </a:pPr>
            <a:r>
              <a:rPr lang="ko-KR" sz="4000" b="1" spc="-100" dirty="0" smtClean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차고지</a:t>
            </a:r>
            <a:r>
              <a:rPr lang="en-US" sz="4000" b="1" spc="-100" dirty="0" smtClean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en-US" sz="4000" b="1" spc="-100" dirty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(Garage + Easy → </a:t>
            </a:r>
            <a:r>
              <a:rPr lang="en-US" sz="4000" b="1" spc="-100" dirty="0" smtClean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'</a:t>
            </a:r>
            <a:r>
              <a:rPr lang="en-US" sz="4000" b="1" spc="-100" dirty="0" err="1" smtClean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GaragEZ</a:t>
            </a:r>
            <a:r>
              <a:rPr lang="en-US" sz="4000" b="1" spc="-100" dirty="0" smtClean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')</a:t>
            </a:r>
            <a:endParaRPr lang="en-US" sz="4000" b="1" spc="-100" dirty="0"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3505200" y="952500"/>
            <a:ext cx="3810000" cy="9398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sz="5400" b="0" i="0" u="none" strike="noStrike" spc="-200" dirty="0">
                <a:solidFill>
                  <a:srgbClr val="334D74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프로젝트</a:t>
            </a:r>
            <a:r>
              <a:rPr lang="en-US" sz="5400" b="0" i="0" u="none" strike="noStrike" spc="-200" dirty="0">
                <a:solidFill>
                  <a:srgbClr val="334D74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5400" b="0" i="0" u="none" strike="noStrike" spc="-200" dirty="0">
                <a:solidFill>
                  <a:srgbClr val="334D74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개요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25550" y="2592161"/>
            <a:ext cx="8470900" cy="2793093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457200" lvl="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3200" b="0" i="0" u="none" strike="noStrike" spc="-100" dirty="0" smtClean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3200" b="0" i="0" u="none" strike="noStrike" spc="-100" dirty="0" smtClean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언제</a:t>
            </a:r>
            <a:r>
              <a:rPr lang="en-US" sz="3200" b="0" i="0" u="none" strike="noStrike" spc="-100" dirty="0" smtClean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3200" b="0" i="0" u="none" strike="noStrike" spc="-100" dirty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어디서나</a:t>
            </a:r>
            <a:r>
              <a:rPr lang="en-US" sz="3200" b="0" i="0" u="none" strike="noStrike" spc="-100" dirty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3200" b="0" i="0" u="none" strike="noStrike" spc="-100" dirty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편리한</a:t>
            </a:r>
            <a:r>
              <a:rPr lang="en-US" sz="3200" b="0" i="0" u="none" strike="noStrike" spc="-100" dirty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3200" b="0" i="0" u="none" strike="noStrike" spc="-100" dirty="0" smtClean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이용</a:t>
            </a:r>
            <a:endParaRPr lang="ko-KR" sz="3200" b="0" i="0" u="none" strike="noStrike" spc="-100" dirty="0"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marL="457200" lvl="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3200" b="0" i="0" u="none" strike="noStrike" spc="-100" dirty="0" smtClean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3200" b="0" i="0" u="none" strike="noStrike" spc="-100" dirty="0" smtClean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경제적인</a:t>
            </a:r>
            <a:r>
              <a:rPr lang="en-US" sz="3200" b="0" i="0" u="none" strike="noStrike" spc="-100" dirty="0" smtClean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3200" b="0" i="0" u="none" strike="noStrike" spc="-100" dirty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가격으로</a:t>
            </a:r>
            <a:r>
              <a:rPr lang="en-US" sz="3200" b="0" i="0" u="none" strike="noStrike" spc="-100" dirty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3200" b="0" i="0" u="none" strike="noStrike" spc="-100" dirty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서비스</a:t>
            </a:r>
            <a:r>
              <a:rPr lang="en-US" sz="3200" b="0" i="0" u="none" strike="noStrike" spc="-100" dirty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3200" b="0" i="0" u="none" strike="noStrike" spc="-100" dirty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제공</a:t>
            </a:r>
          </a:p>
          <a:p>
            <a:pPr marL="457200" lvl="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b="0" i="0" u="none" strike="noStrike" spc="-100" dirty="0" smtClean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3200" b="0" i="0" u="none" strike="noStrike" spc="-100" dirty="0" smtClean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다양한</a:t>
            </a:r>
            <a:r>
              <a:rPr lang="en-US" sz="3200" b="0" i="0" u="none" strike="noStrike" spc="-100" dirty="0" smtClean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3200" b="0" i="0" u="none" strike="noStrike" spc="-100" dirty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분야에</a:t>
            </a:r>
            <a:r>
              <a:rPr lang="en-US" sz="3200" b="0" i="0" u="none" strike="noStrike" spc="-100" dirty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3200" b="0" i="0" u="none" strike="noStrike" spc="-100" dirty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적용</a:t>
            </a:r>
            <a:r>
              <a:rPr lang="en-US" sz="3200" b="0" i="0" u="none" strike="noStrike" spc="-100" dirty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3200" b="0" i="0" u="none" strike="noStrike" spc="-100" dirty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가능한</a:t>
            </a:r>
            <a:r>
              <a:rPr lang="en-US" sz="3200" b="0" i="0" u="none" strike="noStrike" spc="-100" dirty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3200" b="0" i="0" u="none" strike="noStrike" spc="-100" dirty="0" smtClean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확장성</a:t>
            </a:r>
            <a:endParaRPr lang="en-US" altLang="ko-KR" sz="3200" b="0" i="0" u="none" strike="noStrike" spc="-100" dirty="0" smtClean="0"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marL="457200" lvl="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b="0" i="0" u="none" strike="noStrike" spc="-100" dirty="0" smtClean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3200" b="0" i="0" u="none" strike="noStrike" spc="-100" dirty="0" smtClean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사용자</a:t>
            </a:r>
            <a:r>
              <a:rPr lang="en-US" sz="3200" b="0" i="0" u="none" strike="noStrike" spc="-100" dirty="0" smtClean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3200" b="0" i="0" u="none" strike="noStrike" spc="-100" dirty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중심의</a:t>
            </a:r>
            <a:r>
              <a:rPr lang="en-US" sz="3200" b="0" i="0" u="none" strike="noStrike" spc="-100" dirty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3200" b="0" i="0" u="none" strike="noStrike" spc="-100" dirty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맞춤형</a:t>
            </a:r>
            <a:r>
              <a:rPr lang="en-US" sz="3200" b="0" i="0" u="none" strike="noStrike" spc="-100" dirty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3200" b="0" i="0" u="none" strike="noStrike" spc="-100" dirty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서비스</a:t>
            </a:r>
          </a:p>
        </p:txBody>
      </p:sp>
    </p:spTree>
    <p:extLst>
      <p:ext uri="{BB962C8B-B14F-4D97-AF65-F5344CB8AC3E}">
        <p14:creationId xmlns:p14="http://schemas.microsoft.com/office/powerpoint/2010/main" val="343519826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" y="368300"/>
            <a:ext cx="17602200" cy="9563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4200" y="2501900"/>
            <a:ext cx="84836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200" y="3873500"/>
            <a:ext cx="15836900" cy="2298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9200" y="6083300"/>
            <a:ext cx="15836900" cy="2743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7696200" y="7480300"/>
            <a:ext cx="2654300" cy="254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219200" y="1993900"/>
            <a:ext cx="88646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5500" b="0" i="0" u="none" strike="noStrike" spc="-200">
                <a:solidFill>
                  <a:srgbClr val="002841"/>
                </a:solidFill>
                <a:ea typeface="Hallym Gothic Bold"/>
              </a:rPr>
              <a:t>목표를</a:t>
            </a:r>
            <a:r>
              <a:rPr lang="en-US" sz="5500" b="0" i="0" u="none" strike="noStrike" spc="-200">
                <a:solidFill>
                  <a:srgbClr val="002841"/>
                </a:solidFill>
                <a:latin typeface="Hallym Gothic Bold"/>
              </a:rPr>
              <a:t> </a:t>
            </a:r>
            <a:r>
              <a:rPr lang="ko-KR" sz="5500" b="0" i="0" u="none" strike="noStrike" spc="-200">
                <a:solidFill>
                  <a:srgbClr val="002841"/>
                </a:solidFill>
                <a:ea typeface="Hallym Gothic Bold"/>
              </a:rPr>
              <a:t>설명하는</a:t>
            </a:r>
            <a:r>
              <a:rPr lang="en-US" sz="5500" b="0" i="0" u="none" strike="noStrike" spc="-200">
                <a:solidFill>
                  <a:srgbClr val="002841"/>
                </a:solidFill>
                <a:latin typeface="Hallym Gothic Bold"/>
              </a:rPr>
              <a:t> </a:t>
            </a:r>
            <a:r>
              <a:rPr lang="ko-KR" sz="5500" b="0" i="0" u="none" strike="noStrike" spc="-200">
                <a:solidFill>
                  <a:srgbClr val="002841"/>
                </a:solidFill>
                <a:ea typeface="Hallym Gothic Bold"/>
              </a:rPr>
              <a:t>인포그래픽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19200" y="1397000"/>
            <a:ext cx="54610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500" b="0" i="0" u="none" strike="noStrike" spc="-200">
                <a:solidFill>
                  <a:srgbClr val="002841"/>
                </a:solidFill>
                <a:latin typeface="Hallym Gothic Regular"/>
              </a:rPr>
              <a:t>Simple Presentation_06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077200" y="4356100"/>
            <a:ext cx="77089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24499"/>
              </a:lnSpc>
              <a:buClr>
                <a:srgbClr val="FFFDF6"/>
              </a:buClr>
              <a:buFont typeface="Arial"/>
              <a:buChar char="●"/>
            </a:pPr>
            <a:r>
              <a:rPr lang="ko-KR" sz="2300" b="0" i="0" u="none" strike="noStrike" spc="-100">
                <a:solidFill>
                  <a:srgbClr val="FFFDF6"/>
                </a:solidFill>
                <a:ea typeface="Hallym Gothic Regular"/>
              </a:rPr>
              <a:t>해당</a:t>
            </a:r>
            <a:r>
              <a:rPr lang="en-US" sz="2300" b="0" i="0" u="none" strike="noStrike" spc="-100">
                <a:solidFill>
                  <a:srgbClr val="FFFDF6"/>
                </a:solidFill>
                <a:latin typeface="Hallym Gothic Regular"/>
              </a:rPr>
              <a:t> </a:t>
            </a:r>
            <a:r>
              <a:rPr lang="ko-KR" sz="2300" b="0" i="0" u="none" strike="noStrike" spc="-100">
                <a:solidFill>
                  <a:srgbClr val="FFFDF6"/>
                </a:solidFill>
                <a:ea typeface="Hallym Gothic Regular"/>
              </a:rPr>
              <a:t>페이지는</a:t>
            </a:r>
            <a:r>
              <a:rPr lang="en-US" sz="2300" b="0" i="0" u="none" strike="noStrike" spc="-100">
                <a:solidFill>
                  <a:srgbClr val="FFFDF6"/>
                </a:solidFill>
                <a:latin typeface="Hallym Gothic Regular"/>
              </a:rPr>
              <a:t> </a:t>
            </a:r>
            <a:r>
              <a:rPr lang="ko-KR" sz="2300" b="0" i="0" u="none" strike="noStrike" spc="-100">
                <a:solidFill>
                  <a:srgbClr val="FFFDF6"/>
                </a:solidFill>
                <a:ea typeface="Hallym Gothic Regular"/>
              </a:rPr>
              <a:t>목표와</a:t>
            </a:r>
            <a:r>
              <a:rPr lang="en-US" sz="2300" b="0" i="0" u="none" strike="noStrike" spc="-100">
                <a:solidFill>
                  <a:srgbClr val="FFFDF6"/>
                </a:solidFill>
                <a:latin typeface="Hallym Gothic Regular"/>
              </a:rPr>
              <a:t> </a:t>
            </a:r>
            <a:r>
              <a:rPr lang="ko-KR" sz="2300" b="0" i="0" u="none" strike="noStrike" spc="-100">
                <a:solidFill>
                  <a:srgbClr val="FFFDF6"/>
                </a:solidFill>
                <a:ea typeface="Hallym Gothic Regular"/>
              </a:rPr>
              <a:t>실천</a:t>
            </a:r>
            <a:r>
              <a:rPr lang="en-US" sz="2300" b="0" i="0" u="none" strike="noStrike" spc="-100">
                <a:solidFill>
                  <a:srgbClr val="FFFDF6"/>
                </a:solidFill>
                <a:latin typeface="Hallym Gothic Regular"/>
              </a:rPr>
              <a:t> </a:t>
            </a:r>
            <a:r>
              <a:rPr lang="ko-KR" sz="2300" b="0" i="0" u="none" strike="noStrike" spc="-100">
                <a:solidFill>
                  <a:srgbClr val="FFFDF6"/>
                </a:solidFill>
                <a:ea typeface="Hallym Gothic Regular"/>
              </a:rPr>
              <a:t>방안을</a:t>
            </a:r>
            <a:r>
              <a:rPr lang="en-US" sz="2300" b="0" i="0" u="none" strike="noStrike" spc="-100">
                <a:solidFill>
                  <a:srgbClr val="FFFDF6"/>
                </a:solidFill>
                <a:latin typeface="Hallym Gothic Regular"/>
              </a:rPr>
              <a:t> </a:t>
            </a:r>
            <a:r>
              <a:rPr lang="ko-KR" sz="2300" b="0" i="0" u="none" strike="noStrike" spc="-100">
                <a:solidFill>
                  <a:srgbClr val="FFFDF6"/>
                </a:solidFill>
                <a:ea typeface="Hallym Gothic Regular"/>
              </a:rPr>
              <a:t>적는</a:t>
            </a:r>
            <a:r>
              <a:rPr lang="en-US" sz="2300" b="0" i="0" u="none" strike="noStrike" spc="-100">
                <a:solidFill>
                  <a:srgbClr val="FFFDF6"/>
                </a:solidFill>
                <a:latin typeface="Hallym Gothic Regular"/>
              </a:rPr>
              <a:t> </a:t>
            </a:r>
            <a:r>
              <a:rPr lang="ko-KR" sz="2300" b="0" i="0" u="none" strike="noStrike" spc="-100">
                <a:solidFill>
                  <a:srgbClr val="FFFDF6"/>
                </a:solidFill>
                <a:ea typeface="Hallym Gothic Regular"/>
              </a:rPr>
              <a:t>페이지입니다</a:t>
            </a:r>
            <a:r>
              <a:rPr lang="en-US" sz="2300" b="0" i="0" u="none" strike="noStrike" spc="-100">
                <a:solidFill>
                  <a:srgbClr val="FFFDF6"/>
                </a:solidFill>
                <a:latin typeface="Hallym Gothic Regular"/>
              </a:rPr>
              <a:t>.</a:t>
            </a:r>
          </a:p>
          <a:p>
            <a:pPr marL="342900" lvl="0" indent="-342900" algn="l">
              <a:lnSpc>
                <a:spcPct val="124499"/>
              </a:lnSpc>
              <a:buClr>
                <a:srgbClr val="FFFDF6"/>
              </a:buClr>
              <a:buFont typeface="Arial"/>
              <a:buChar char="●"/>
            </a:pPr>
            <a:r>
              <a:rPr lang="ko-KR" sz="2300" b="0" i="0" u="none" strike="noStrike" spc="-100">
                <a:solidFill>
                  <a:srgbClr val="FFFDF6"/>
                </a:solidFill>
                <a:ea typeface="Hallym Gothic Regular"/>
              </a:rPr>
              <a:t>목표에</a:t>
            </a:r>
            <a:r>
              <a:rPr lang="en-US" sz="2300" b="0" i="0" u="none" strike="noStrike" spc="-100">
                <a:solidFill>
                  <a:srgbClr val="FFFDF6"/>
                </a:solidFill>
                <a:latin typeface="Hallym Gothic Regular"/>
              </a:rPr>
              <a:t> </a:t>
            </a:r>
            <a:r>
              <a:rPr lang="ko-KR" sz="2300" b="0" i="0" u="none" strike="noStrike" spc="-100">
                <a:solidFill>
                  <a:srgbClr val="FFFDF6"/>
                </a:solidFill>
                <a:ea typeface="Hallym Gothic Regular"/>
              </a:rPr>
              <a:t>대한</a:t>
            </a:r>
            <a:r>
              <a:rPr lang="en-US" sz="2300" b="0" i="0" u="none" strike="noStrike" spc="-100">
                <a:solidFill>
                  <a:srgbClr val="FFFDF6"/>
                </a:solidFill>
                <a:latin typeface="Hallym Gothic Regular"/>
              </a:rPr>
              <a:t> </a:t>
            </a:r>
            <a:r>
              <a:rPr lang="ko-KR" sz="2300" b="0" i="0" u="none" strike="noStrike" spc="-100">
                <a:solidFill>
                  <a:srgbClr val="FFFDF6"/>
                </a:solidFill>
                <a:ea typeface="Hallym Gothic Regular"/>
              </a:rPr>
              <a:t>부연</a:t>
            </a:r>
            <a:r>
              <a:rPr lang="en-US" sz="2300" b="0" i="0" u="none" strike="noStrike" spc="-100">
                <a:solidFill>
                  <a:srgbClr val="FFFDF6"/>
                </a:solidFill>
                <a:latin typeface="Hallym Gothic Regular"/>
              </a:rPr>
              <a:t> </a:t>
            </a:r>
            <a:r>
              <a:rPr lang="ko-KR" sz="2300" b="0" i="0" u="none" strike="noStrike" spc="-100">
                <a:solidFill>
                  <a:srgbClr val="FFFDF6"/>
                </a:solidFill>
                <a:ea typeface="Hallym Gothic Regular"/>
              </a:rPr>
              <a:t>설명이</a:t>
            </a:r>
            <a:r>
              <a:rPr lang="en-US" sz="2300" b="0" i="0" u="none" strike="noStrike" spc="-100">
                <a:solidFill>
                  <a:srgbClr val="FFFDF6"/>
                </a:solidFill>
                <a:latin typeface="Hallym Gothic Regular"/>
              </a:rPr>
              <a:t> </a:t>
            </a:r>
            <a:r>
              <a:rPr lang="ko-KR" sz="2300" b="0" i="0" u="none" strike="noStrike" spc="-100">
                <a:solidFill>
                  <a:srgbClr val="FFFDF6"/>
                </a:solidFill>
                <a:ea typeface="Hallym Gothic Regular"/>
              </a:rPr>
              <a:t>필요하다면</a:t>
            </a:r>
            <a:r>
              <a:rPr lang="en-US" sz="2300" b="0" i="0" u="none" strike="noStrike" spc="-100">
                <a:solidFill>
                  <a:srgbClr val="FFFDF6"/>
                </a:solidFill>
                <a:latin typeface="Hallym Gothic Regular"/>
              </a:rPr>
              <a:t> </a:t>
            </a:r>
            <a:r>
              <a:rPr lang="ko-KR" sz="2300" b="0" i="0" u="none" strike="noStrike" spc="-100">
                <a:solidFill>
                  <a:srgbClr val="FFFDF6"/>
                </a:solidFill>
                <a:ea typeface="Hallym Gothic Regular"/>
              </a:rPr>
              <a:t>이곳에</a:t>
            </a:r>
            <a:r>
              <a:rPr lang="en-US" sz="2300" b="0" i="0" u="none" strike="noStrike" spc="-100">
                <a:solidFill>
                  <a:srgbClr val="FFFDF6"/>
                </a:solidFill>
                <a:latin typeface="Hallym Gothic Regular"/>
              </a:rPr>
              <a:t> </a:t>
            </a:r>
            <a:r>
              <a:rPr lang="ko-KR" sz="2300" b="0" i="0" u="none" strike="noStrike" spc="-100">
                <a:solidFill>
                  <a:srgbClr val="FFFDF6"/>
                </a:solidFill>
                <a:ea typeface="Hallym Gothic Regular"/>
              </a:rPr>
              <a:t>적어주세요</a:t>
            </a:r>
            <a:r>
              <a:rPr lang="en-US" sz="2300" b="0" i="0" u="none" strike="noStrike" spc="-100">
                <a:solidFill>
                  <a:srgbClr val="FFFDF6"/>
                </a:solidFill>
                <a:latin typeface="Hallym Gothic Regular"/>
              </a:rPr>
              <a:t>.</a:t>
            </a:r>
          </a:p>
          <a:p>
            <a:pPr marL="342900" lvl="0" indent="-342900" algn="l">
              <a:lnSpc>
                <a:spcPct val="124499"/>
              </a:lnSpc>
              <a:buClr>
                <a:srgbClr val="FFFDF6"/>
              </a:buClr>
              <a:buFont typeface="Arial"/>
              <a:buChar char="●"/>
            </a:pPr>
            <a:r>
              <a:rPr lang="ko-KR" sz="2300" b="0" i="0" u="none" strike="noStrike" spc="-100">
                <a:solidFill>
                  <a:srgbClr val="FFFDF6"/>
                </a:solidFill>
                <a:ea typeface="Hallym Gothic Regular"/>
              </a:rPr>
              <a:t>키워드로</a:t>
            </a:r>
            <a:r>
              <a:rPr lang="en-US" sz="2300" b="0" i="0" u="none" strike="noStrike" spc="-100">
                <a:solidFill>
                  <a:srgbClr val="FFFDF6"/>
                </a:solidFill>
                <a:latin typeface="Hallym Gothic Regular"/>
              </a:rPr>
              <a:t> </a:t>
            </a:r>
            <a:r>
              <a:rPr lang="ko-KR" sz="2300" b="0" i="0" u="none" strike="noStrike" spc="-100">
                <a:solidFill>
                  <a:srgbClr val="FFFDF6"/>
                </a:solidFill>
                <a:ea typeface="Hallym Gothic Regular"/>
              </a:rPr>
              <a:t>인한</a:t>
            </a:r>
            <a:r>
              <a:rPr lang="en-US" sz="2300" b="0" i="0" u="none" strike="noStrike" spc="-100">
                <a:solidFill>
                  <a:srgbClr val="FFFDF6"/>
                </a:solidFill>
                <a:latin typeface="Hallym Gothic Regular"/>
              </a:rPr>
              <a:t> </a:t>
            </a:r>
            <a:r>
              <a:rPr lang="ko-KR" sz="2300" b="0" i="0" u="none" strike="noStrike" spc="-100">
                <a:solidFill>
                  <a:srgbClr val="FFFDF6"/>
                </a:solidFill>
                <a:ea typeface="Hallym Gothic Regular"/>
              </a:rPr>
              <a:t>목표에</a:t>
            </a:r>
            <a:r>
              <a:rPr lang="en-US" sz="2300" b="0" i="0" u="none" strike="noStrike" spc="-100">
                <a:solidFill>
                  <a:srgbClr val="FFFDF6"/>
                </a:solidFill>
                <a:latin typeface="Hallym Gothic Regular"/>
              </a:rPr>
              <a:t> </a:t>
            </a:r>
            <a:r>
              <a:rPr lang="ko-KR" sz="2300" b="0" i="0" u="none" strike="noStrike" spc="-100">
                <a:solidFill>
                  <a:srgbClr val="FFFDF6"/>
                </a:solidFill>
                <a:ea typeface="Hallym Gothic Regular"/>
              </a:rPr>
              <a:t>대해</a:t>
            </a:r>
            <a:r>
              <a:rPr lang="en-US" sz="2300" b="0" i="0" u="none" strike="noStrike" spc="-100">
                <a:solidFill>
                  <a:srgbClr val="FFFDF6"/>
                </a:solidFill>
                <a:latin typeface="Hallym Gothic Regular"/>
              </a:rPr>
              <a:t> </a:t>
            </a:r>
            <a:r>
              <a:rPr lang="ko-KR" sz="2300" b="0" i="0" u="none" strike="noStrike" spc="-100">
                <a:solidFill>
                  <a:srgbClr val="FFFDF6"/>
                </a:solidFill>
                <a:ea typeface="Hallym Gothic Regular"/>
              </a:rPr>
              <a:t>상세하게</a:t>
            </a:r>
            <a:r>
              <a:rPr lang="en-US" sz="2300" b="0" i="0" u="none" strike="noStrike" spc="-100">
                <a:solidFill>
                  <a:srgbClr val="FFFDF6"/>
                </a:solidFill>
                <a:latin typeface="Hallym Gothic Regular"/>
              </a:rPr>
              <a:t> </a:t>
            </a:r>
            <a:r>
              <a:rPr lang="ko-KR" sz="2300" b="0" i="0" u="none" strike="noStrike" spc="-100">
                <a:solidFill>
                  <a:srgbClr val="FFFDF6"/>
                </a:solidFill>
                <a:ea typeface="Hallym Gothic Regular"/>
              </a:rPr>
              <a:t>입력해</a:t>
            </a:r>
            <a:r>
              <a:rPr lang="en-US" sz="2300" b="0" i="0" u="none" strike="noStrike" spc="-100">
                <a:solidFill>
                  <a:srgbClr val="FFFDF6"/>
                </a:solidFill>
                <a:latin typeface="Hallym Gothic Regular"/>
              </a:rPr>
              <a:t> </a:t>
            </a:r>
            <a:r>
              <a:rPr lang="ko-KR" sz="2300" b="0" i="0" u="none" strike="noStrike" spc="-100">
                <a:solidFill>
                  <a:srgbClr val="FFFDF6"/>
                </a:solidFill>
                <a:ea typeface="Hallym Gothic Regular"/>
              </a:rPr>
              <a:t>주세요</a:t>
            </a:r>
            <a:r>
              <a:rPr lang="en-US" sz="2300" b="0" i="0" u="none" strike="noStrike" spc="-100">
                <a:solidFill>
                  <a:srgbClr val="FFFDF6"/>
                </a:solidFill>
                <a:latin typeface="Hallym Gothic Regular"/>
              </a:rPr>
              <a:t>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133600" y="4457700"/>
            <a:ext cx="5753100" cy="1104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sz="3000" b="0" i="0" u="none" strike="noStrike" spc="-200">
                <a:solidFill>
                  <a:srgbClr val="FFFDF6"/>
                </a:solidFill>
                <a:ea typeface="Hallym Gothic Bold"/>
              </a:rPr>
              <a:t>목표</a:t>
            </a:r>
            <a:r>
              <a:rPr lang="en-US" sz="3000" b="0" i="0" u="none" strike="noStrike" spc="-200">
                <a:solidFill>
                  <a:srgbClr val="FFFDF6"/>
                </a:solidFill>
                <a:latin typeface="Hallym Gothic Bold"/>
              </a:rPr>
              <a:t>: </a:t>
            </a:r>
          </a:p>
          <a:p>
            <a:pPr lvl="0" algn="l">
              <a:lnSpc>
                <a:spcPct val="124499"/>
              </a:lnSpc>
            </a:pPr>
            <a:r>
              <a:rPr lang="ko-KR" sz="3000" b="0" i="0" u="none" strike="noStrike" spc="-200">
                <a:solidFill>
                  <a:srgbClr val="FFFDF6"/>
                </a:solidFill>
                <a:ea typeface="Hallym Gothic Bold"/>
              </a:rPr>
              <a:t>이곳에</a:t>
            </a:r>
            <a:r>
              <a:rPr lang="en-US" sz="3000" b="0" i="0" u="none" strike="noStrike" spc="-200">
                <a:solidFill>
                  <a:srgbClr val="FFFDF6"/>
                </a:solidFill>
                <a:latin typeface="Hallym Gothic Bold"/>
              </a:rPr>
              <a:t> </a:t>
            </a:r>
            <a:r>
              <a:rPr lang="ko-KR" sz="3000" b="0" i="0" u="none" strike="noStrike" spc="-200">
                <a:solidFill>
                  <a:srgbClr val="FFFDF6"/>
                </a:solidFill>
                <a:ea typeface="Hallym Gothic Bold"/>
              </a:rPr>
              <a:t>최종</a:t>
            </a:r>
            <a:r>
              <a:rPr lang="en-US" sz="3000" b="0" i="0" u="none" strike="noStrike" spc="-200">
                <a:solidFill>
                  <a:srgbClr val="FFFDF6"/>
                </a:solidFill>
                <a:latin typeface="Hallym Gothic Bold"/>
              </a:rPr>
              <a:t> </a:t>
            </a:r>
            <a:r>
              <a:rPr lang="ko-KR" sz="3000" b="0" i="0" u="none" strike="noStrike" spc="-200">
                <a:solidFill>
                  <a:srgbClr val="FFFDF6"/>
                </a:solidFill>
                <a:ea typeface="Hallym Gothic Bold"/>
              </a:rPr>
              <a:t>목표를</a:t>
            </a:r>
            <a:r>
              <a:rPr lang="en-US" sz="3000" b="0" i="0" u="none" strike="noStrike" spc="-200">
                <a:solidFill>
                  <a:srgbClr val="FFFDF6"/>
                </a:solidFill>
                <a:latin typeface="Hallym Gothic Bold"/>
              </a:rPr>
              <a:t> </a:t>
            </a:r>
            <a:r>
              <a:rPr lang="ko-KR" sz="3000" b="0" i="0" u="none" strike="noStrike" spc="-200">
                <a:solidFill>
                  <a:srgbClr val="FFFDF6"/>
                </a:solidFill>
                <a:ea typeface="Hallym Gothic Bold"/>
              </a:rPr>
              <a:t>입력해주세요</a:t>
            </a:r>
            <a:r>
              <a:rPr lang="en-US" sz="3000" b="0" i="0" u="none" strike="noStrike" spc="-200">
                <a:solidFill>
                  <a:srgbClr val="FFFDF6"/>
                </a:solidFill>
                <a:latin typeface="Hallym Gothic Bold"/>
              </a:rPr>
              <a:t>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638300" y="7175500"/>
            <a:ext cx="7315200" cy="1231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24499"/>
              </a:lnSpc>
              <a:buClr>
                <a:srgbClr val="002841"/>
              </a:buClr>
              <a:buFont typeface="Arial"/>
              <a:buChar char="●"/>
            </a:pPr>
            <a:r>
              <a:rPr lang="ko-KR" sz="2200" b="0" i="0" u="none" strike="noStrike" spc="-100" dirty="0">
                <a:solidFill>
                  <a:srgbClr val="002841"/>
                </a:solidFill>
                <a:ea typeface="Hallym Gothic Regular"/>
              </a:rPr>
              <a:t>여러</a:t>
            </a:r>
            <a:r>
              <a:rPr lang="en-US" sz="2200" b="0" i="0" u="none" strike="noStrike" spc="-100" dirty="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 dirty="0">
                <a:solidFill>
                  <a:srgbClr val="002841"/>
                </a:solidFill>
                <a:ea typeface="Hallym Gothic Regular"/>
              </a:rPr>
              <a:t>항목을</a:t>
            </a:r>
            <a:r>
              <a:rPr lang="en-US" sz="2200" b="0" i="0" u="none" strike="noStrike" spc="-100" dirty="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 dirty="0">
                <a:solidFill>
                  <a:srgbClr val="002841"/>
                </a:solidFill>
                <a:ea typeface="Hallym Gothic Regular"/>
              </a:rPr>
              <a:t>더하면</a:t>
            </a:r>
            <a:r>
              <a:rPr lang="en-US" sz="2200" b="0" i="0" u="none" strike="noStrike" spc="-100" dirty="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 dirty="0">
                <a:solidFill>
                  <a:srgbClr val="002841"/>
                </a:solidFill>
                <a:ea typeface="Hallym Gothic Regular"/>
              </a:rPr>
              <a:t>어떤</a:t>
            </a:r>
            <a:r>
              <a:rPr lang="en-US" sz="2200" b="0" i="0" u="none" strike="noStrike" spc="-100" dirty="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 dirty="0">
                <a:solidFill>
                  <a:srgbClr val="002841"/>
                </a:solidFill>
                <a:ea typeface="Hallym Gothic Regular"/>
              </a:rPr>
              <a:t>시너지가</a:t>
            </a:r>
            <a:r>
              <a:rPr lang="en-US" sz="2200" b="0" i="0" u="none" strike="noStrike" spc="-100" dirty="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 dirty="0">
                <a:solidFill>
                  <a:srgbClr val="002841"/>
                </a:solidFill>
                <a:ea typeface="Hallym Gothic Regular"/>
              </a:rPr>
              <a:t>날</a:t>
            </a:r>
            <a:r>
              <a:rPr lang="en-US" sz="2200" b="0" i="0" u="none" strike="noStrike" spc="-100" dirty="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 dirty="0">
                <a:solidFill>
                  <a:srgbClr val="002841"/>
                </a:solidFill>
                <a:ea typeface="Hallym Gothic Regular"/>
              </a:rPr>
              <a:t>수</a:t>
            </a:r>
            <a:r>
              <a:rPr lang="en-US" sz="2200" b="0" i="0" u="none" strike="noStrike" spc="-100" dirty="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 dirty="0">
                <a:solidFill>
                  <a:srgbClr val="002841"/>
                </a:solidFill>
                <a:ea typeface="Hallym Gothic Regular"/>
              </a:rPr>
              <a:t>있는지</a:t>
            </a:r>
            <a:r>
              <a:rPr lang="en-US" sz="2200" b="0" i="0" u="none" strike="noStrike" spc="-100" dirty="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 dirty="0">
                <a:solidFill>
                  <a:srgbClr val="002841"/>
                </a:solidFill>
                <a:ea typeface="Hallym Gothic Regular"/>
              </a:rPr>
              <a:t>적어주세요</a:t>
            </a:r>
            <a:r>
              <a:rPr lang="en-US" sz="2200" b="0" i="0" u="none" strike="noStrike" spc="-100" dirty="0">
                <a:solidFill>
                  <a:srgbClr val="002841"/>
                </a:solidFill>
                <a:latin typeface="Hallym Gothic Regular"/>
              </a:rPr>
              <a:t>.</a:t>
            </a:r>
          </a:p>
          <a:p>
            <a:pPr marL="342900" lvl="0" indent="-342900" algn="l">
              <a:lnSpc>
                <a:spcPct val="124499"/>
              </a:lnSpc>
              <a:buClr>
                <a:srgbClr val="002841"/>
              </a:buClr>
              <a:buFont typeface="Arial"/>
              <a:buChar char="●"/>
            </a:pPr>
            <a:r>
              <a:rPr lang="ko-KR" sz="2200" b="0" i="0" u="none" strike="noStrike" spc="-100" dirty="0">
                <a:solidFill>
                  <a:srgbClr val="002841"/>
                </a:solidFill>
                <a:ea typeface="Hallym Gothic Regular"/>
              </a:rPr>
              <a:t>해당</a:t>
            </a:r>
            <a:r>
              <a:rPr lang="en-US" sz="2200" b="0" i="0" u="none" strike="noStrike" spc="-100" dirty="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 dirty="0">
                <a:solidFill>
                  <a:srgbClr val="002841"/>
                </a:solidFill>
                <a:ea typeface="Hallym Gothic Regular"/>
              </a:rPr>
              <a:t>키워드들이</a:t>
            </a:r>
            <a:r>
              <a:rPr lang="en-US" sz="2200" b="0" i="0" u="none" strike="noStrike" spc="-100" dirty="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 dirty="0">
                <a:solidFill>
                  <a:srgbClr val="002841"/>
                </a:solidFill>
                <a:ea typeface="Hallym Gothic Regular"/>
              </a:rPr>
              <a:t>어떤</a:t>
            </a:r>
            <a:r>
              <a:rPr lang="en-US" sz="2200" b="0" i="0" u="none" strike="noStrike" spc="-100" dirty="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 dirty="0">
                <a:solidFill>
                  <a:srgbClr val="002841"/>
                </a:solidFill>
                <a:ea typeface="Hallym Gothic Regular"/>
              </a:rPr>
              <a:t>영향을</a:t>
            </a:r>
            <a:r>
              <a:rPr lang="en-US" sz="2200" b="0" i="0" u="none" strike="noStrike" spc="-100" dirty="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 dirty="0">
                <a:solidFill>
                  <a:srgbClr val="002841"/>
                </a:solidFill>
                <a:ea typeface="Hallym Gothic Regular"/>
              </a:rPr>
              <a:t>주는지</a:t>
            </a:r>
            <a:r>
              <a:rPr lang="en-US" sz="2200" b="0" i="0" u="none" strike="noStrike" spc="-100" dirty="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 dirty="0">
                <a:solidFill>
                  <a:srgbClr val="002841"/>
                </a:solidFill>
                <a:ea typeface="Hallym Gothic Regular"/>
              </a:rPr>
              <a:t>설명해주세요</a:t>
            </a:r>
            <a:r>
              <a:rPr lang="en-US" sz="2200" b="0" i="0" u="none" strike="noStrike" spc="-100" dirty="0">
                <a:solidFill>
                  <a:srgbClr val="002841"/>
                </a:solidFill>
                <a:latin typeface="Hallym Gothic Regular"/>
              </a:rPr>
              <a:t>.</a:t>
            </a:r>
          </a:p>
          <a:p>
            <a:pPr marL="342900" lvl="0" indent="-342900" algn="l">
              <a:lnSpc>
                <a:spcPct val="124499"/>
              </a:lnSpc>
              <a:buClr>
                <a:srgbClr val="002841"/>
              </a:buClr>
              <a:buFont typeface="Arial"/>
              <a:buChar char="●"/>
            </a:pPr>
            <a:r>
              <a:rPr lang="ko-KR" sz="2200" b="0" i="0" u="none" strike="noStrike" spc="-100" dirty="0">
                <a:solidFill>
                  <a:srgbClr val="002841"/>
                </a:solidFill>
                <a:ea typeface="Hallym Gothic Regular"/>
              </a:rPr>
              <a:t>목표를</a:t>
            </a:r>
            <a:r>
              <a:rPr lang="en-US" sz="2200" b="0" i="0" u="none" strike="noStrike" spc="-100" dirty="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 dirty="0">
                <a:solidFill>
                  <a:srgbClr val="002841"/>
                </a:solidFill>
                <a:ea typeface="Hallym Gothic Regular"/>
              </a:rPr>
              <a:t>이해하기</a:t>
            </a:r>
            <a:r>
              <a:rPr lang="en-US" sz="2200" b="0" i="0" u="none" strike="noStrike" spc="-100" dirty="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 dirty="0">
                <a:solidFill>
                  <a:srgbClr val="002841"/>
                </a:solidFill>
                <a:ea typeface="Hallym Gothic Regular"/>
              </a:rPr>
              <a:t>위한</a:t>
            </a:r>
            <a:r>
              <a:rPr lang="en-US" sz="2200" b="0" i="0" u="none" strike="noStrike" spc="-100" dirty="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 dirty="0">
                <a:solidFill>
                  <a:srgbClr val="002841"/>
                </a:solidFill>
                <a:ea typeface="Hallym Gothic Regular"/>
              </a:rPr>
              <a:t>배경이나</a:t>
            </a:r>
            <a:r>
              <a:rPr lang="en-US" sz="2200" b="0" i="0" u="none" strike="noStrike" spc="-100" dirty="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 dirty="0">
                <a:solidFill>
                  <a:srgbClr val="002841"/>
                </a:solidFill>
                <a:ea typeface="Hallym Gothic Regular"/>
              </a:rPr>
              <a:t>보충</a:t>
            </a:r>
            <a:r>
              <a:rPr lang="en-US" sz="2200" b="0" i="0" u="none" strike="noStrike" spc="-100" dirty="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 dirty="0">
                <a:solidFill>
                  <a:srgbClr val="002841"/>
                </a:solidFill>
                <a:ea typeface="Hallym Gothic Regular"/>
              </a:rPr>
              <a:t>설명을</a:t>
            </a:r>
            <a:r>
              <a:rPr lang="en-US" sz="2200" b="0" i="0" u="none" strike="noStrike" spc="-100" dirty="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 dirty="0">
                <a:solidFill>
                  <a:srgbClr val="002841"/>
                </a:solidFill>
                <a:ea typeface="Hallym Gothic Regular"/>
              </a:rPr>
              <a:t>적어주세요</a:t>
            </a:r>
            <a:r>
              <a:rPr lang="en-US" sz="2200" b="0" i="0" u="none" strike="noStrike" spc="-100" dirty="0">
                <a:solidFill>
                  <a:srgbClr val="002841"/>
                </a:solidFill>
                <a:latin typeface="Hallym Gothic Regular"/>
              </a:rPr>
              <a:t>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638300" y="6565900"/>
            <a:ext cx="73279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sz="2600" b="0" i="0" u="none" strike="noStrike" spc="-200">
                <a:solidFill>
                  <a:srgbClr val="002841"/>
                </a:solidFill>
                <a:ea typeface="Hallym Gothic Bold"/>
              </a:rPr>
              <a:t>제목은</a:t>
            </a:r>
            <a:r>
              <a:rPr lang="en-US" sz="2600" b="0" i="0" u="none" strike="noStrike" spc="-200">
                <a:solidFill>
                  <a:srgbClr val="002841"/>
                </a:solidFill>
                <a:latin typeface="Hallym Gothic Bold"/>
              </a:rPr>
              <a:t> </a:t>
            </a:r>
            <a:r>
              <a:rPr lang="ko-KR" sz="2600" b="0" i="0" u="none" strike="noStrike" spc="-200">
                <a:solidFill>
                  <a:srgbClr val="002841"/>
                </a:solidFill>
                <a:ea typeface="Hallym Gothic Bold"/>
              </a:rPr>
              <a:t>문장보다</a:t>
            </a:r>
            <a:r>
              <a:rPr lang="en-US" sz="2600" b="0" i="0" u="none" strike="noStrike" spc="-200">
                <a:solidFill>
                  <a:srgbClr val="002841"/>
                </a:solidFill>
                <a:latin typeface="Hallym Gothic Bold"/>
              </a:rPr>
              <a:t> </a:t>
            </a:r>
            <a:r>
              <a:rPr lang="ko-KR" sz="2600" b="0" i="0" u="none" strike="noStrike" spc="-200">
                <a:solidFill>
                  <a:srgbClr val="002841"/>
                </a:solidFill>
                <a:ea typeface="Hallym Gothic Bold"/>
              </a:rPr>
              <a:t>키워드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563100" y="7175500"/>
            <a:ext cx="7315200" cy="1231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24499"/>
              </a:lnSpc>
              <a:buClr>
                <a:srgbClr val="002841"/>
              </a:buClr>
              <a:buFont typeface="Arial"/>
              <a:buChar char="●"/>
            </a:pPr>
            <a:r>
              <a:rPr lang="ko-KR" sz="2200" b="0" i="0" u="none" strike="noStrike" spc="-100">
                <a:solidFill>
                  <a:srgbClr val="002841"/>
                </a:solidFill>
                <a:ea typeface="Hallym Gothic Regular"/>
              </a:rPr>
              <a:t>결과를</a:t>
            </a:r>
            <a:r>
              <a:rPr lang="en-US" sz="2200" b="0" i="0" u="none" strike="noStrike" spc="-10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>
                <a:solidFill>
                  <a:srgbClr val="002841"/>
                </a:solidFill>
                <a:ea typeface="Hallym Gothic Regular"/>
              </a:rPr>
              <a:t>만들기</a:t>
            </a:r>
            <a:r>
              <a:rPr lang="en-US" sz="2200" b="0" i="0" u="none" strike="noStrike" spc="-10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>
                <a:solidFill>
                  <a:srgbClr val="002841"/>
                </a:solidFill>
                <a:ea typeface="Hallym Gothic Regular"/>
              </a:rPr>
              <a:t>위한</a:t>
            </a:r>
            <a:r>
              <a:rPr lang="en-US" sz="2200" b="0" i="0" u="none" strike="noStrike" spc="-10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>
                <a:solidFill>
                  <a:srgbClr val="002841"/>
                </a:solidFill>
                <a:ea typeface="Hallym Gothic Regular"/>
              </a:rPr>
              <a:t>원인들을</a:t>
            </a:r>
            <a:r>
              <a:rPr lang="en-US" sz="2200" b="0" i="0" u="none" strike="noStrike" spc="-10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>
                <a:solidFill>
                  <a:srgbClr val="002841"/>
                </a:solidFill>
                <a:ea typeface="Hallym Gothic Regular"/>
              </a:rPr>
              <a:t>자세하게</a:t>
            </a:r>
            <a:r>
              <a:rPr lang="en-US" sz="2200" b="0" i="0" u="none" strike="noStrike" spc="-10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>
                <a:solidFill>
                  <a:srgbClr val="002841"/>
                </a:solidFill>
                <a:ea typeface="Hallym Gothic Regular"/>
              </a:rPr>
              <a:t>적어주세요</a:t>
            </a:r>
            <a:r>
              <a:rPr lang="en-US" sz="2200" b="0" i="0" u="none" strike="noStrike" spc="-100">
                <a:solidFill>
                  <a:srgbClr val="002841"/>
                </a:solidFill>
                <a:latin typeface="Hallym Gothic Regular"/>
              </a:rPr>
              <a:t>.</a:t>
            </a:r>
          </a:p>
          <a:p>
            <a:pPr marL="342900" lvl="0" indent="-342900" algn="l">
              <a:lnSpc>
                <a:spcPct val="124499"/>
              </a:lnSpc>
              <a:buClr>
                <a:srgbClr val="002841"/>
              </a:buClr>
              <a:buFont typeface="Arial"/>
              <a:buChar char="●"/>
            </a:pPr>
            <a:r>
              <a:rPr lang="ko-KR" sz="2200" b="0" i="0" u="none" strike="noStrike" spc="-100">
                <a:solidFill>
                  <a:srgbClr val="002841"/>
                </a:solidFill>
                <a:ea typeface="Hallym Gothic Regular"/>
              </a:rPr>
              <a:t>키워드와의</a:t>
            </a:r>
            <a:r>
              <a:rPr lang="en-US" sz="2200" b="0" i="0" u="none" strike="noStrike" spc="-10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>
                <a:solidFill>
                  <a:srgbClr val="002841"/>
                </a:solidFill>
                <a:ea typeface="Hallym Gothic Regular"/>
              </a:rPr>
              <a:t>연관성으로</a:t>
            </a:r>
            <a:r>
              <a:rPr lang="en-US" sz="2200" b="0" i="0" u="none" strike="noStrike" spc="-10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>
                <a:solidFill>
                  <a:srgbClr val="002841"/>
                </a:solidFill>
                <a:ea typeface="Hallym Gothic Regular"/>
              </a:rPr>
              <a:t>신빙성</a:t>
            </a:r>
            <a:r>
              <a:rPr lang="en-US" sz="2200" b="0" i="0" u="none" strike="noStrike" spc="-10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>
                <a:solidFill>
                  <a:srgbClr val="002841"/>
                </a:solidFill>
                <a:ea typeface="Hallym Gothic Regular"/>
              </a:rPr>
              <a:t>있는</a:t>
            </a:r>
            <a:r>
              <a:rPr lang="en-US" sz="2200" b="0" i="0" u="none" strike="noStrike" spc="-10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>
                <a:solidFill>
                  <a:srgbClr val="002841"/>
                </a:solidFill>
                <a:ea typeface="Hallym Gothic Regular"/>
              </a:rPr>
              <a:t>자료를</a:t>
            </a:r>
            <a:r>
              <a:rPr lang="en-US" sz="2200" b="0" i="0" u="none" strike="noStrike" spc="-10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>
                <a:solidFill>
                  <a:srgbClr val="002841"/>
                </a:solidFill>
                <a:ea typeface="Hallym Gothic Regular"/>
              </a:rPr>
              <a:t>제공해주세요</a:t>
            </a:r>
            <a:r>
              <a:rPr lang="en-US" sz="2200" b="0" i="0" u="none" strike="noStrike" spc="-100">
                <a:solidFill>
                  <a:srgbClr val="002841"/>
                </a:solidFill>
                <a:latin typeface="Hallym Gothic Regular"/>
              </a:rPr>
              <a:t>.</a:t>
            </a:r>
          </a:p>
          <a:p>
            <a:pPr marL="342900" lvl="0" indent="-342900" algn="l">
              <a:lnSpc>
                <a:spcPct val="124499"/>
              </a:lnSpc>
              <a:buClr>
                <a:srgbClr val="002841"/>
              </a:buClr>
              <a:buFont typeface="Arial"/>
              <a:buChar char="●"/>
            </a:pPr>
            <a:r>
              <a:rPr lang="ko-KR" sz="2200" b="0" i="0" u="none" strike="noStrike" spc="-100">
                <a:solidFill>
                  <a:srgbClr val="002841"/>
                </a:solidFill>
                <a:ea typeface="Hallym Gothic Regular"/>
              </a:rPr>
              <a:t>키워드가</a:t>
            </a:r>
            <a:r>
              <a:rPr lang="en-US" sz="2200" b="0" i="0" u="none" strike="noStrike" spc="-10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>
                <a:solidFill>
                  <a:srgbClr val="002841"/>
                </a:solidFill>
                <a:ea typeface="Hallym Gothic Regular"/>
              </a:rPr>
              <a:t>목표에</a:t>
            </a:r>
            <a:r>
              <a:rPr lang="en-US" sz="2200" b="0" i="0" u="none" strike="noStrike" spc="-10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>
                <a:solidFill>
                  <a:srgbClr val="002841"/>
                </a:solidFill>
                <a:ea typeface="Hallym Gothic Regular"/>
              </a:rPr>
              <a:t>어떤</a:t>
            </a:r>
            <a:r>
              <a:rPr lang="en-US" sz="2200" b="0" i="0" u="none" strike="noStrike" spc="-10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>
                <a:solidFill>
                  <a:srgbClr val="002841"/>
                </a:solidFill>
                <a:ea typeface="Hallym Gothic Regular"/>
              </a:rPr>
              <a:t>영향을</a:t>
            </a:r>
            <a:r>
              <a:rPr lang="en-US" sz="2200" b="0" i="0" u="none" strike="noStrike" spc="-10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>
                <a:solidFill>
                  <a:srgbClr val="002841"/>
                </a:solidFill>
                <a:ea typeface="Hallym Gothic Regular"/>
              </a:rPr>
              <a:t>미쳤는지</a:t>
            </a:r>
            <a:r>
              <a:rPr lang="en-US" sz="2200" b="0" i="0" u="none" strike="noStrike" spc="-10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>
                <a:solidFill>
                  <a:srgbClr val="002841"/>
                </a:solidFill>
                <a:ea typeface="Hallym Gothic Regular"/>
              </a:rPr>
              <a:t>적어주세요</a:t>
            </a:r>
            <a:r>
              <a:rPr lang="en-US" sz="2200" b="0" i="0" u="none" strike="noStrike" spc="-100">
                <a:solidFill>
                  <a:srgbClr val="002841"/>
                </a:solidFill>
                <a:latin typeface="Hallym Gothic Regular"/>
              </a:rPr>
              <a:t>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563100" y="6565900"/>
            <a:ext cx="73279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sz="2600" b="0" i="0" u="none" strike="noStrike" spc="-200">
                <a:solidFill>
                  <a:srgbClr val="002841"/>
                </a:solidFill>
                <a:ea typeface="Hallym Gothic Bold"/>
              </a:rPr>
              <a:t>제목은</a:t>
            </a:r>
            <a:r>
              <a:rPr lang="en-US" sz="2600" b="0" i="0" u="none" strike="noStrike" spc="-200">
                <a:solidFill>
                  <a:srgbClr val="002841"/>
                </a:solidFill>
                <a:latin typeface="Hallym Gothic Bold"/>
              </a:rPr>
              <a:t> </a:t>
            </a:r>
            <a:r>
              <a:rPr lang="ko-KR" sz="2600" b="0" i="0" u="none" strike="noStrike" spc="-200">
                <a:solidFill>
                  <a:srgbClr val="002841"/>
                </a:solidFill>
                <a:ea typeface="Hallym Gothic Bold"/>
              </a:rPr>
              <a:t>문장보다</a:t>
            </a:r>
            <a:r>
              <a:rPr lang="en-US" sz="2600" b="0" i="0" u="none" strike="noStrike" spc="-200">
                <a:solidFill>
                  <a:srgbClr val="002841"/>
                </a:solidFill>
                <a:latin typeface="Hallym Gothic Bold"/>
              </a:rPr>
              <a:t> </a:t>
            </a:r>
            <a:r>
              <a:rPr lang="ko-KR" sz="2600" b="0" i="0" u="none" strike="noStrike" spc="-200">
                <a:solidFill>
                  <a:srgbClr val="002841"/>
                </a:solidFill>
                <a:ea typeface="Hallym Gothic Bold"/>
              </a:rPr>
              <a:t>키워드</a:t>
            </a:r>
          </a:p>
        </p:txBody>
      </p:sp>
    </p:spTree>
    <p:extLst>
      <p:ext uri="{BB962C8B-B14F-4D97-AF65-F5344CB8AC3E}">
        <p14:creationId xmlns:p14="http://schemas.microsoft.com/office/powerpoint/2010/main" val="216304729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4838700"/>
            <a:ext cx="7821116" cy="3019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54553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/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0" y="0"/>
            <a:ext cx="482600" cy="736600"/>
          </a:xfrm>
          <a:prstGeom prst="rect">
            <a:avLst/>
          </a:prstGeom>
        </p:spPr>
      </p:pic>
      <p:pic>
        <p:nvPicPr>
          <p:cNvPr id="7" name="Picture 4"/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15773400" y="5524500"/>
            <a:ext cx="2971800" cy="2971800"/>
          </a:xfrm>
          <a:prstGeom prst="rect">
            <a:avLst/>
          </a:prstGeom>
        </p:spPr>
      </p:pic>
      <p:sp>
        <p:nvSpPr>
          <p:cNvPr id="8" name="TextBox 5"/>
          <p:cNvSpPr txBox="1"/>
          <p:nvPr/>
        </p:nvSpPr>
        <p:spPr>
          <a:xfrm>
            <a:off x="2286000" y="152400"/>
            <a:ext cx="12128500" cy="11557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>
              <a:lnSpc>
                <a:spcPct val="99600"/>
              </a:lnSpc>
            </a:pPr>
            <a:r>
              <a:rPr lang="en-US" altLang="ko-KR" sz="4400" spc="-200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Use case </a:t>
            </a:r>
            <a:r>
              <a:rPr lang="en-US" altLang="ko-KR" sz="4400" spc="-200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diagram _  </a:t>
            </a:r>
            <a:r>
              <a:rPr lang="ko-KR" altLang="en-US" sz="4400" spc="-200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아쉬운   부분    및   현재  진행 상황 </a:t>
            </a:r>
            <a:endParaRPr lang="en-US" altLang="ko-KR" sz="4400" spc="-200" dirty="0">
              <a:solidFill>
                <a:srgbClr val="091E3C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1866900"/>
            <a:ext cx="11506200" cy="8597569"/>
          </a:xfrm>
          <a:prstGeom prst="rect">
            <a:avLst/>
          </a:prstGeom>
        </p:spPr>
      </p:pic>
      <p:sp>
        <p:nvSpPr>
          <p:cNvPr id="4" name="타원 3"/>
          <p:cNvSpPr/>
          <p:nvPr/>
        </p:nvSpPr>
        <p:spPr>
          <a:xfrm>
            <a:off x="6324600" y="6362700"/>
            <a:ext cx="3733800" cy="32004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511884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389" y="342900"/>
            <a:ext cx="17602200" cy="9563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9700" y="2247900"/>
            <a:ext cx="8928100" cy="254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219200" y="1003300"/>
            <a:ext cx="88646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5500" b="0" i="0" u="none" strike="noStrike" spc="-200" dirty="0" smtClean="0">
                <a:solidFill>
                  <a:srgbClr val="002841"/>
                </a:solidFill>
                <a:ea typeface="Hallym Gothic Bold"/>
              </a:rPr>
              <a:t>최저가 상품 조회 리스트 추출</a:t>
            </a:r>
            <a:endParaRPr lang="ko-KR" sz="5500" b="0" i="0" u="none" strike="noStrike" spc="-200" dirty="0">
              <a:solidFill>
                <a:srgbClr val="002841"/>
              </a:solidFill>
              <a:ea typeface="Hallym Gothic Bold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/>
          <a:srcRect t="5226" r="24435"/>
          <a:stretch/>
        </p:blipFill>
        <p:spPr>
          <a:xfrm>
            <a:off x="10928611" y="732859"/>
            <a:ext cx="6400799" cy="8662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61512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4D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16243300" y="-1816100"/>
            <a:ext cx="3365500" cy="3365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>
            <a:off x="13690600" y="-1816100"/>
            <a:ext cx="3390900" cy="3390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0" y="0"/>
            <a:ext cx="482600" cy="736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2700" y="3530600"/>
            <a:ext cx="15798800" cy="5842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>
            <a:alphaModFix amt="70000"/>
          </a:blip>
          <a:stretch>
            <a:fillRect/>
          </a:stretch>
        </p:blipFill>
        <p:spPr>
          <a:xfrm>
            <a:off x="1282700" y="3530600"/>
            <a:ext cx="15798800" cy="58420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2057400" y="4000500"/>
            <a:ext cx="15303500" cy="426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defTabSz="914400" rtl="0" eaLnBrk="1" fontAlgn="auto" latinLnBrk="0" hangingPunct="1">
              <a:lnSpc>
                <a:spcPct val="10374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500" b="0" i="0" u="none" strike="noStrike" kern="1200" cap="none" spc="0" normalizeH="0" baseline="0" noProof="0" dirty="0">
              <a:ln>
                <a:noFill/>
              </a:ln>
              <a:solidFill>
                <a:srgbClr val="334D74"/>
              </a:solidFill>
              <a:effectLst/>
              <a:uLnTx/>
              <a:uFillTx/>
              <a:latin typeface="Pretendard Medium"/>
              <a:ea typeface="+mn-ea"/>
              <a:cs typeface="+mn-cs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kumimoji="0" 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경제성</a:t>
            </a:r>
            <a:r>
              <a:rPr kumimoji="0" 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		</a:t>
            </a:r>
            <a:r>
              <a:rPr kumimoji="0" lang="ko-KR" alt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저렴한</a:t>
            </a:r>
            <a:r>
              <a:rPr kumimoji="0" 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가격으로</a:t>
            </a: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차량</a:t>
            </a: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관리</a:t>
            </a: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부담</a:t>
            </a: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감소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kumimoji="0" 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편의성</a:t>
            </a:r>
            <a:r>
              <a:rPr kumimoji="0" 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		</a:t>
            </a:r>
            <a:r>
              <a:rPr kumimoji="0" lang="ko-KR" alt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언제</a:t>
            </a:r>
            <a:r>
              <a:rPr kumimoji="0" 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어디서나</a:t>
            </a: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쉽게</a:t>
            </a: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이용</a:t>
            </a: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가능한</a:t>
            </a: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서비스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kumimoji="0" 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다양성</a:t>
            </a:r>
            <a:r>
              <a:rPr kumimoji="0" 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		</a:t>
            </a:r>
            <a:r>
              <a:rPr kumimoji="0" lang="ko-KR" alt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타이어부터</a:t>
            </a:r>
            <a:r>
              <a:rPr kumimoji="0" 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정비까지</a:t>
            </a: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종합적인</a:t>
            </a: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서비스</a:t>
            </a: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제공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kumimoji="0" 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40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혁신성</a:t>
            </a:r>
            <a:r>
              <a:rPr kumimoji="0" 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		</a:t>
            </a:r>
            <a:r>
              <a:rPr kumimoji="0" lang="ko-KR" alt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자동차</a:t>
            </a:r>
            <a:r>
              <a:rPr kumimoji="0" 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관련</a:t>
            </a: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서비스</a:t>
            </a: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시장에</a:t>
            </a: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새로운</a:t>
            </a: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패러다임</a:t>
            </a: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제시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kumimoji="0" 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확장성</a:t>
            </a:r>
            <a:r>
              <a:rPr kumimoji="0" 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		</a:t>
            </a:r>
            <a:r>
              <a:rPr kumimoji="0" lang="ko-KR" alt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다양한</a:t>
            </a:r>
            <a:r>
              <a:rPr kumimoji="0" 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분야로의</a:t>
            </a: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적용</a:t>
            </a: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가능성</a:t>
            </a:r>
            <a:endParaRPr kumimoji="0" lang="en-US" sz="3500" b="0" i="0" u="none" strike="noStrike" kern="1200" cap="none" spc="0" normalizeH="0" baseline="0" noProof="0" dirty="0">
              <a:ln>
                <a:noFill/>
              </a:ln>
              <a:solidFill>
                <a:srgbClr val="334D74"/>
              </a:solidFill>
              <a:effectLst/>
              <a:uLnTx/>
              <a:uFillTx/>
              <a:latin typeface="Pretendard Medium"/>
              <a:ea typeface="+mn-ea"/>
              <a:cs typeface="+mn-cs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460500" y="1092200"/>
            <a:ext cx="15367000" cy="1155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500" b="1" i="0" u="none" strike="noStrike" kern="1200" cap="none" spc="-2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결론</a:t>
            </a:r>
            <a:r>
              <a:rPr kumimoji="0" lang="en-US" sz="6500" b="1" i="0" u="none" strike="noStrike" kern="1200" cap="none" spc="-2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 </a:t>
            </a:r>
            <a:r>
              <a:rPr kumimoji="0" lang="ko-KR" altLang="en-US" sz="6500" b="1" i="0" u="none" strike="noStrike" kern="1200" cap="none" spc="-2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및</a:t>
            </a:r>
            <a:r>
              <a:rPr kumimoji="0" lang="en-US" sz="6500" b="1" i="0" u="none" strike="noStrike" kern="1200" cap="none" spc="-2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 </a:t>
            </a:r>
            <a:r>
              <a:rPr kumimoji="0" lang="ko-KR" altLang="en-US" sz="6500" b="1" i="0" u="none" strike="noStrike" kern="1200" cap="none" spc="-2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기대효과</a:t>
            </a:r>
          </a:p>
        </p:txBody>
      </p:sp>
    </p:spTree>
    <p:extLst>
      <p:ext uri="{BB962C8B-B14F-4D97-AF65-F5344CB8AC3E}">
        <p14:creationId xmlns:p14="http://schemas.microsoft.com/office/powerpoint/2010/main" val="15447512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10452100" y="-1333500"/>
            <a:ext cx="2971800" cy="29718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2038350" y="768350"/>
            <a:ext cx="14211300" cy="11557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en-US" sz="7200" b="0" i="0" u="none" strike="noStrike" spc="-200" dirty="0">
                <a:solidFill>
                  <a:srgbClr val="133D78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SWOT</a:t>
            </a:r>
            <a:r>
              <a:rPr lang="en-US" sz="7200" b="0" i="0" u="none" strike="noStrike" spc="-200" dirty="0">
                <a:solidFill>
                  <a:srgbClr val="334D74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7200" b="0" i="0" u="none" strike="noStrike" spc="-200" dirty="0">
                <a:solidFill>
                  <a:srgbClr val="133D78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분석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300" y="2562225"/>
            <a:ext cx="7658100" cy="34036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5124450" y="2711450"/>
            <a:ext cx="7073900" cy="5334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sz="3600" b="1" i="0" u="none" strike="noStrike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강점</a:t>
            </a:r>
            <a:r>
              <a:rPr lang="en-US" sz="3600" b="1" i="0" u="none" strike="noStrike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(Strength)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905000" y="3508375"/>
            <a:ext cx="6343650" cy="2193925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</a:t>
            </a:r>
            <a:r>
              <a:rPr lang="ko-KR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저렴한</a:t>
            </a: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가격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</a:t>
            </a:r>
            <a:r>
              <a:rPr lang="ko-KR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편리한</a:t>
            </a: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서비스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다양한</a:t>
            </a: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서비스</a:t>
            </a: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제공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</a:t>
            </a:r>
            <a:r>
              <a:rPr lang="ko-KR" sz="2800" b="0" i="0" u="none" strike="noStrike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모듈화</a:t>
            </a:r>
            <a:r>
              <a:rPr lang="en-US" altLang="ko-KR" sz="2800" b="0" i="0" u="none" strike="noStrike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b="0" i="0" u="none" strike="noStrike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된</a:t>
            </a:r>
            <a:r>
              <a:rPr lang="en-US" sz="2200" b="0" i="0" u="none" strike="noStrike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관리</a:t>
            </a: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시스템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300" y="6299200"/>
            <a:ext cx="7658100" cy="34036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4495800" y="6445250"/>
            <a:ext cx="7073900" cy="5334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sz="3600" b="1" i="0" u="none" strike="noStrike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기회</a:t>
            </a:r>
            <a:r>
              <a:rPr lang="en-US" sz="3600" b="1" i="0" u="none" strike="noStrike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(Opportunity)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905000" y="7153275"/>
            <a:ext cx="7035800" cy="221615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</a:t>
            </a:r>
            <a:r>
              <a:rPr lang="ko-KR" sz="2200" b="0" i="0" u="none" strike="noStrike" spc="-100" dirty="0" err="1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모빌리티</a:t>
            </a:r>
            <a:r>
              <a:rPr lang="en-US" sz="2200" b="0" i="0" u="none" strike="noStrike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시장</a:t>
            </a: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성장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서민</a:t>
            </a: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altLang="en-US" sz="2800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과 소상공인을</a:t>
            </a:r>
            <a:r>
              <a:rPr lang="en-US" altLang="ko-KR" sz="2800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altLang="en-US" sz="2800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위한  플랫폼</a:t>
            </a:r>
            <a:endParaRPr lang="en-US" altLang="ko-KR" sz="2800" spc="-100" dirty="0" smtClean="0">
              <a:solidFill>
                <a:srgbClr val="173460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</a:t>
            </a: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AI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기술</a:t>
            </a: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활용</a:t>
            </a: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가능성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지역</a:t>
            </a: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네트워크</a:t>
            </a: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확장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66200" y="2565400"/>
            <a:ext cx="7658100" cy="34036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2820650" y="2711450"/>
            <a:ext cx="7073900" cy="5334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sz="3600" b="1" i="0" u="none" strike="noStrike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약점</a:t>
            </a:r>
            <a:r>
              <a:rPr lang="en-US" sz="3600" b="1" i="0" u="none" strike="noStrike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(Weakness)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829800" y="3711575"/>
            <a:ext cx="7035800" cy="156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</a:t>
            </a:r>
            <a:r>
              <a:rPr lang="ko-KR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초기</a:t>
            </a: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인프라</a:t>
            </a: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구축</a:t>
            </a: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비용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</a:t>
            </a:r>
            <a:r>
              <a:rPr lang="ko-KR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전문</a:t>
            </a: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4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인력</a:t>
            </a:r>
            <a:r>
              <a:rPr lang="en-US" sz="24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4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확보</a:t>
            </a: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endParaRPr lang="ko-KR" sz="2200" b="0" i="0" u="none" strike="noStrike" spc="-100" dirty="0">
              <a:solidFill>
                <a:srgbClr val="173460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</a:t>
            </a:r>
            <a:r>
              <a:rPr lang="ko-KR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브랜드</a:t>
            </a: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인지도</a:t>
            </a: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부족</a:t>
            </a:r>
          </a:p>
          <a:p>
            <a:pPr lvl="0" algn="l">
              <a:lnSpc>
                <a:spcPct val="116199"/>
              </a:lnSpc>
            </a:pPr>
            <a:endParaRPr lang="ko-KR" sz="2200" b="0" i="0" u="none" strike="noStrike" spc="-100" dirty="0">
              <a:solidFill>
                <a:srgbClr val="173460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66200" y="6299200"/>
            <a:ext cx="7658100" cy="34036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13741400" y="6457950"/>
            <a:ext cx="7073900" cy="5334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sz="3600" b="1" i="0" u="none" strike="noStrike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위협</a:t>
            </a:r>
            <a:r>
              <a:rPr lang="en-US" sz="3600" b="1" i="0" u="none" strike="noStrike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(Threat)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829800" y="7191375"/>
            <a:ext cx="7035800" cy="213995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</a:t>
            </a:r>
            <a:r>
              <a:rPr lang="ko-KR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기존</a:t>
            </a: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업체의</a:t>
            </a: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견제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</a:t>
            </a:r>
            <a:r>
              <a:rPr lang="ko-KR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경기</a:t>
            </a: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침체로</a:t>
            </a: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인한</a:t>
            </a: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수요</a:t>
            </a: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감소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</a:t>
            </a:r>
            <a:r>
              <a:rPr lang="ko-KR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법규</a:t>
            </a: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및</a:t>
            </a: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규제</a:t>
            </a: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변화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기술</a:t>
            </a: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변화</a:t>
            </a:r>
            <a:r>
              <a:rPr lang="ko-KR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에</a:t>
            </a: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따른</a:t>
            </a: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적응</a:t>
            </a:r>
          </a:p>
        </p:txBody>
      </p:sp>
    </p:spTree>
    <p:extLst>
      <p:ext uri="{BB962C8B-B14F-4D97-AF65-F5344CB8AC3E}">
        <p14:creationId xmlns:p14="http://schemas.microsoft.com/office/powerpoint/2010/main" val="2448349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32931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" y="368300"/>
            <a:ext cx="17602200" cy="9563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5300" y="4876800"/>
            <a:ext cx="3860800" cy="3949700"/>
          </a:xfrm>
          <a:prstGeom prst="rect">
            <a:avLst/>
          </a:prstGeom>
        </p:spPr>
      </p:pic>
      <p:pic>
        <p:nvPicPr>
          <p:cNvPr id="22" name="Picture 9"/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bg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5400000">
            <a:off x="12973050" y="6646887"/>
            <a:ext cx="863600" cy="444500"/>
          </a:xfrm>
          <a:prstGeom prst="rect">
            <a:avLst/>
          </a:prstGeom>
          <a:noFill/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>
            <a:alphaModFix amt="88000"/>
          </a:blip>
          <a:stretch>
            <a:fillRect/>
          </a:stretch>
        </p:blipFill>
        <p:spPr>
          <a:xfrm rot="-5400000">
            <a:off x="9359900" y="4724400"/>
            <a:ext cx="3949700" cy="42418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63100" y="1536700"/>
            <a:ext cx="8394700" cy="25400"/>
          </a:xfrm>
          <a:prstGeom prst="rect">
            <a:avLst/>
          </a:prstGeom>
        </p:spPr>
      </p:pic>
      <p:pic>
        <p:nvPicPr>
          <p:cNvPr id="21" name="Picture 9"/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bg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5400000">
            <a:off x="8985250" y="6623050"/>
            <a:ext cx="863600" cy="444500"/>
          </a:xfrm>
          <a:prstGeom prst="rect">
            <a:avLst/>
          </a:prstGeom>
          <a:noFill/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>
            <a:alphaModFix amt="76000"/>
          </a:blip>
          <a:stretch>
            <a:fillRect/>
          </a:stretch>
        </p:blipFill>
        <p:spPr>
          <a:xfrm rot="-5400000">
            <a:off x="5359400" y="4724400"/>
            <a:ext cx="3949700" cy="42418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bg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5400000">
            <a:off x="4993933" y="6623050"/>
            <a:ext cx="863600" cy="444500"/>
          </a:xfrm>
          <a:prstGeom prst="rect">
            <a:avLst/>
          </a:prstGeom>
          <a:noFill/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>
            <a:alphaModFix amt="64000"/>
          </a:blip>
          <a:stretch>
            <a:fillRect/>
          </a:stretch>
        </p:blipFill>
        <p:spPr>
          <a:xfrm rot="-5400000">
            <a:off x="1371600" y="4724400"/>
            <a:ext cx="3949700" cy="42418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3817600" y="5969000"/>
            <a:ext cx="2870200" cy="172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24499"/>
              </a:lnSpc>
              <a:buClr>
                <a:srgbClr val="FFFDF6"/>
              </a:buClr>
              <a:buFont typeface="Arial"/>
              <a:buChar char="●"/>
            </a:pPr>
            <a:r>
              <a:rPr lang="ko-KR" sz="2300" b="0" i="0" u="none" strike="noStrike" spc="-100" dirty="0">
                <a:solidFill>
                  <a:srgbClr val="FFFDF6"/>
                </a:solidFill>
                <a:ea typeface="Hallym Gothic Regular"/>
              </a:rPr>
              <a:t>마지막</a:t>
            </a:r>
            <a:r>
              <a:rPr lang="en-US" sz="2300" b="0" i="0" u="none" strike="noStrike" spc="-100" dirty="0">
                <a:solidFill>
                  <a:srgbClr val="FFFDF6"/>
                </a:solidFill>
                <a:latin typeface="Hallym Gothic Regular"/>
              </a:rPr>
              <a:t> </a:t>
            </a:r>
            <a:r>
              <a:rPr lang="ko-KR" sz="2300" b="0" i="0" u="none" strike="noStrike" spc="-100" dirty="0">
                <a:solidFill>
                  <a:srgbClr val="FFFDF6"/>
                </a:solidFill>
                <a:ea typeface="Hallym Gothic Regular"/>
              </a:rPr>
              <a:t>단계에선</a:t>
            </a:r>
            <a:br>
              <a:rPr lang="ko-KR" sz="2300" b="0" i="0" u="none" strike="noStrike" spc="-100" dirty="0">
                <a:solidFill>
                  <a:srgbClr val="FFFDF6"/>
                </a:solidFill>
                <a:ea typeface="Hallym Gothic Regular"/>
              </a:rPr>
            </a:br>
            <a:r>
              <a:rPr lang="ko-KR" sz="2300" b="0" i="0" u="none" strike="noStrike" spc="-100" dirty="0" err="1">
                <a:solidFill>
                  <a:srgbClr val="FFFDF6"/>
                </a:solidFill>
                <a:ea typeface="Hallym Gothic Regular"/>
              </a:rPr>
              <a:t>도착지점에</a:t>
            </a:r>
            <a:r>
              <a:rPr lang="en-US" sz="2300" b="0" i="0" u="none" strike="noStrike" spc="-100" dirty="0">
                <a:solidFill>
                  <a:srgbClr val="FFFDF6"/>
                </a:solidFill>
                <a:latin typeface="Hallym Gothic Regular"/>
              </a:rPr>
              <a:t> </a:t>
            </a:r>
            <a:r>
              <a:rPr lang="ko-KR" sz="2300" b="0" i="0" u="none" strike="noStrike" spc="-100" dirty="0">
                <a:solidFill>
                  <a:srgbClr val="FFFDF6"/>
                </a:solidFill>
                <a:ea typeface="Hallym Gothic Regular"/>
              </a:rPr>
              <a:t>대한</a:t>
            </a:r>
            <a:br>
              <a:rPr lang="ko-KR" sz="2300" b="0" i="0" u="none" strike="noStrike" spc="-100" dirty="0">
                <a:solidFill>
                  <a:srgbClr val="FFFDF6"/>
                </a:solidFill>
                <a:ea typeface="Hallym Gothic Regular"/>
              </a:rPr>
            </a:br>
            <a:r>
              <a:rPr lang="ko-KR" sz="2300" b="0" i="0" u="none" strike="noStrike" spc="-100" dirty="0">
                <a:solidFill>
                  <a:srgbClr val="FFFDF6"/>
                </a:solidFill>
                <a:ea typeface="Hallym Gothic Regular"/>
              </a:rPr>
              <a:t>구체적인</a:t>
            </a:r>
            <a:r>
              <a:rPr lang="en-US" sz="2300" b="0" i="0" u="none" strike="noStrike" spc="-100" dirty="0">
                <a:solidFill>
                  <a:srgbClr val="FFFDF6"/>
                </a:solidFill>
                <a:latin typeface="Hallym Gothic Regular"/>
              </a:rPr>
              <a:t> </a:t>
            </a:r>
            <a:r>
              <a:rPr lang="ko-KR" sz="2300" b="0" i="0" u="none" strike="noStrike" spc="-100" dirty="0">
                <a:solidFill>
                  <a:srgbClr val="FFFDF6"/>
                </a:solidFill>
                <a:ea typeface="Hallym Gothic Regular"/>
              </a:rPr>
              <a:t>내용을</a:t>
            </a:r>
            <a:br>
              <a:rPr lang="ko-KR" sz="2300" b="0" i="0" u="none" strike="noStrike" spc="-100" dirty="0">
                <a:solidFill>
                  <a:srgbClr val="FFFDF6"/>
                </a:solidFill>
                <a:ea typeface="Hallym Gothic Regular"/>
              </a:rPr>
            </a:br>
            <a:r>
              <a:rPr lang="ko-KR" sz="2300" b="0" i="0" u="none" strike="noStrike" spc="-100" dirty="0">
                <a:solidFill>
                  <a:srgbClr val="FFFDF6"/>
                </a:solidFill>
                <a:ea typeface="Hallym Gothic Regular"/>
              </a:rPr>
              <a:t>입력해주세요</a:t>
            </a:r>
            <a:r>
              <a:rPr lang="en-US" sz="2300" b="0" i="0" u="none" strike="noStrike" spc="-100" dirty="0">
                <a:solidFill>
                  <a:srgbClr val="FFFDF6"/>
                </a:solidFill>
                <a:latin typeface="Hallym Gothic Regular"/>
              </a:rPr>
              <a:t>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829800" y="5969000"/>
            <a:ext cx="28702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24499"/>
              </a:lnSpc>
              <a:buClr>
                <a:srgbClr val="FFFDF6"/>
              </a:buClr>
              <a:buFont typeface="Arial"/>
              <a:buChar char="●"/>
            </a:pPr>
            <a:r>
              <a:rPr lang="ko-KR" sz="2300" b="0" i="0" u="none" strike="noStrike" spc="-100" dirty="0">
                <a:solidFill>
                  <a:srgbClr val="FFFDF6"/>
                </a:solidFill>
                <a:ea typeface="Hallym Gothic Regular"/>
              </a:rPr>
              <a:t>이곳에는</a:t>
            </a:r>
            <a:r>
              <a:rPr lang="en-US" sz="2300" b="0" i="0" u="none" strike="noStrike" spc="-100" dirty="0">
                <a:solidFill>
                  <a:srgbClr val="FFFDF6"/>
                </a:solidFill>
                <a:latin typeface="Hallym Gothic Regular"/>
              </a:rPr>
              <a:t> </a:t>
            </a:r>
            <a:r>
              <a:rPr lang="ko-KR" sz="2300" b="0" i="0" u="none" strike="noStrike" spc="-100" dirty="0">
                <a:solidFill>
                  <a:srgbClr val="FFFDF6"/>
                </a:solidFill>
                <a:ea typeface="Hallym Gothic Regular"/>
              </a:rPr>
              <a:t>해당</a:t>
            </a:r>
            <a:r>
              <a:rPr lang="en-US" sz="2300" b="0" i="0" u="none" strike="noStrike" spc="-100" dirty="0">
                <a:solidFill>
                  <a:srgbClr val="FFFDF6"/>
                </a:solidFill>
                <a:latin typeface="Hallym Gothic Regular"/>
              </a:rPr>
              <a:t> </a:t>
            </a:r>
            <a:r>
              <a:rPr lang="ko-KR" sz="2300" b="0" i="0" u="none" strike="noStrike" spc="-100" dirty="0">
                <a:solidFill>
                  <a:srgbClr val="FFFDF6"/>
                </a:solidFill>
                <a:ea typeface="Hallym Gothic Regular"/>
              </a:rPr>
              <a:t>단계</a:t>
            </a:r>
            <a:r>
              <a:rPr lang="en-US" sz="2300" b="0" i="0" u="none" strike="noStrike" spc="-100" dirty="0">
                <a:solidFill>
                  <a:srgbClr val="FFFDF6"/>
                </a:solidFill>
                <a:latin typeface="Hallym Gothic Regular"/>
              </a:rPr>
              <a:t>,</a:t>
            </a:r>
            <a:br>
              <a:rPr lang="en-US" sz="2300" b="0" i="0" u="none" strike="noStrike" spc="-100" dirty="0">
                <a:solidFill>
                  <a:srgbClr val="FFFDF6"/>
                </a:solidFill>
                <a:latin typeface="Hallym Gothic Regular"/>
              </a:rPr>
            </a:br>
            <a:r>
              <a:rPr lang="ko-KR" sz="2300" b="0" i="0" u="none" strike="noStrike" spc="-100" dirty="0">
                <a:solidFill>
                  <a:srgbClr val="FFFDF6"/>
                </a:solidFill>
                <a:ea typeface="Hallym Gothic Regular"/>
              </a:rPr>
              <a:t>과정의</a:t>
            </a:r>
            <a:r>
              <a:rPr lang="en-US" sz="2300" b="0" i="0" u="none" strike="noStrike" spc="-100" dirty="0">
                <a:solidFill>
                  <a:srgbClr val="FFFDF6"/>
                </a:solidFill>
                <a:latin typeface="Hallym Gothic Regular"/>
              </a:rPr>
              <a:t> </a:t>
            </a:r>
            <a:r>
              <a:rPr lang="ko-KR" sz="2300" b="0" i="0" u="none" strike="noStrike" spc="-100" dirty="0">
                <a:solidFill>
                  <a:srgbClr val="FFFDF6"/>
                </a:solidFill>
                <a:ea typeface="Hallym Gothic Regular"/>
              </a:rPr>
              <a:t>핵심이</a:t>
            </a:r>
            <a:r>
              <a:rPr lang="en-US" sz="2300" b="0" i="0" u="none" strike="noStrike" spc="-100" dirty="0">
                <a:solidFill>
                  <a:srgbClr val="FFFDF6"/>
                </a:solidFill>
                <a:latin typeface="Hallym Gothic Regular"/>
              </a:rPr>
              <a:t> </a:t>
            </a:r>
            <a:r>
              <a:rPr lang="ko-KR" sz="2300" b="0" i="0" u="none" strike="noStrike" spc="-100" dirty="0">
                <a:solidFill>
                  <a:srgbClr val="FFFDF6"/>
                </a:solidFill>
                <a:ea typeface="Hallym Gothic Regular"/>
              </a:rPr>
              <a:t>되는</a:t>
            </a:r>
            <a:br>
              <a:rPr lang="ko-KR" sz="2300" b="0" i="0" u="none" strike="noStrike" spc="-100" dirty="0">
                <a:solidFill>
                  <a:srgbClr val="FFFDF6"/>
                </a:solidFill>
                <a:ea typeface="Hallym Gothic Regular"/>
              </a:rPr>
            </a:br>
            <a:r>
              <a:rPr lang="ko-KR" sz="2300" b="0" i="0" u="none" strike="noStrike" spc="-100" dirty="0">
                <a:solidFill>
                  <a:srgbClr val="FFFDF6"/>
                </a:solidFill>
                <a:ea typeface="Hallym Gothic Regular"/>
              </a:rPr>
              <a:t>내용을</a:t>
            </a:r>
            <a:r>
              <a:rPr lang="en-US" sz="2300" b="0" i="0" u="none" strike="noStrike" spc="-100" dirty="0">
                <a:solidFill>
                  <a:srgbClr val="FFFDF6"/>
                </a:solidFill>
                <a:latin typeface="Hallym Gothic Regular"/>
              </a:rPr>
              <a:t> </a:t>
            </a:r>
            <a:r>
              <a:rPr lang="ko-KR" sz="2300" b="0" i="0" u="none" strike="noStrike" spc="-100" dirty="0">
                <a:solidFill>
                  <a:srgbClr val="FFFDF6"/>
                </a:solidFill>
                <a:ea typeface="Hallym Gothic Regular"/>
              </a:rPr>
              <a:t>적어주세요</a:t>
            </a:r>
            <a:r>
              <a:rPr lang="en-US" sz="2300" b="0" i="0" u="none" strike="noStrike" spc="-100" dirty="0">
                <a:solidFill>
                  <a:srgbClr val="FFFDF6"/>
                </a:solidFill>
                <a:latin typeface="Hallym Gothic Regular"/>
              </a:rPr>
              <a:t>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19200" y="1028700"/>
            <a:ext cx="88646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5500" spc="-200" dirty="0" smtClean="0">
                <a:solidFill>
                  <a:srgbClr val="002841"/>
                </a:solidFill>
                <a:ea typeface="Hallym Gothic Bold"/>
              </a:rPr>
              <a:t>기획 회의 후 설계  회의 과정   </a:t>
            </a:r>
            <a:endParaRPr lang="ko-KR" sz="5500" b="0" i="0" u="none" strike="noStrike" spc="-200" dirty="0">
              <a:solidFill>
                <a:srgbClr val="002841"/>
              </a:solidFill>
              <a:ea typeface="Hallym Gothic 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219200" y="3873500"/>
            <a:ext cx="12319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5000" b="0" i="0" u="none" strike="noStrike" spc="-300">
                <a:solidFill>
                  <a:srgbClr val="002841">
                    <a:alpha val="63922"/>
                  </a:srgbClr>
                </a:solidFill>
                <a:latin typeface="Hallym Gothic Bold"/>
              </a:rPr>
              <a:t>01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219700" y="3873500"/>
            <a:ext cx="12319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5000" b="0" i="0" u="none" strike="noStrike" spc="-300">
                <a:solidFill>
                  <a:srgbClr val="002841">
                    <a:alpha val="76078"/>
                  </a:srgbClr>
                </a:solidFill>
                <a:latin typeface="Hallym Gothic Bold"/>
              </a:rPr>
              <a:t>02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207500" y="3873500"/>
            <a:ext cx="12192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5000" b="0" i="0" u="none" strike="noStrike" spc="-300">
                <a:solidFill>
                  <a:srgbClr val="002841">
                    <a:alpha val="87843"/>
                  </a:srgbClr>
                </a:solidFill>
                <a:latin typeface="Hallym Gothic Bold"/>
              </a:rPr>
              <a:t>03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3195300" y="3873500"/>
            <a:ext cx="12192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5000" b="0" i="0" u="none" strike="noStrike" spc="-300">
                <a:solidFill>
                  <a:srgbClr val="002841"/>
                </a:solidFill>
                <a:latin typeface="Hallym Gothic Bold"/>
              </a:rPr>
              <a:t>04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5829300" y="5969000"/>
            <a:ext cx="2870200" cy="172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24499"/>
              </a:lnSpc>
              <a:buClr>
                <a:srgbClr val="FFFDF6"/>
              </a:buClr>
              <a:buFont typeface="Arial"/>
              <a:buChar char="●"/>
            </a:pPr>
            <a:r>
              <a:rPr lang="ko-KR" sz="2300" b="0" i="0" u="none" strike="noStrike" spc="-100" dirty="0">
                <a:solidFill>
                  <a:srgbClr val="FFFDF6"/>
                </a:solidFill>
                <a:ea typeface="Hallym Gothic Regular"/>
              </a:rPr>
              <a:t>시기</a:t>
            </a:r>
            <a:r>
              <a:rPr lang="en-US" sz="2300" b="0" i="0" u="none" strike="noStrike" spc="-100" dirty="0">
                <a:solidFill>
                  <a:srgbClr val="FFFDF6"/>
                </a:solidFill>
                <a:latin typeface="Hallym Gothic Regular"/>
              </a:rPr>
              <a:t> </a:t>
            </a:r>
            <a:r>
              <a:rPr lang="ko-KR" sz="2300" b="0" i="0" u="none" strike="noStrike" spc="-100" dirty="0">
                <a:solidFill>
                  <a:srgbClr val="FFFDF6"/>
                </a:solidFill>
                <a:ea typeface="Hallym Gothic Regular"/>
              </a:rPr>
              <a:t>혹은</a:t>
            </a:r>
            <a:r>
              <a:rPr lang="en-US" sz="2300" b="0" i="0" u="none" strike="noStrike" spc="-100" dirty="0">
                <a:solidFill>
                  <a:srgbClr val="FFFDF6"/>
                </a:solidFill>
                <a:latin typeface="Hallym Gothic Regular"/>
              </a:rPr>
              <a:t> </a:t>
            </a:r>
            <a:r>
              <a:rPr lang="ko-KR" sz="2300" b="0" i="0" u="none" strike="noStrike" spc="-100" dirty="0">
                <a:solidFill>
                  <a:srgbClr val="FFFDF6"/>
                </a:solidFill>
                <a:ea typeface="Hallym Gothic Regular"/>
              </a:rPr>
              <a:t>상황에</a:t>
            </a:r>
            <a:br>
              <a:rPr lang="ko-KR" sz="2300" b="0" i="0" u="none" strike="noStrike" spc="-100" dirty="0">
                <a:solidFill>
                  <a:srgbClr val="FFFDF6"/>
                </a:solidFill>
                <a:ea typeface="Hallym Gothic Regular"/>
              </a:rPr>
            </a:br>
            <a:r>
              <a:rPr lang="ko-KR" sz="2300" b="0" i="0" u="none" strike="noStrike" dirty="0">
                <a:solidFill>
                  <a:srgbClr val="FFFDF6"/>
                </a:solidFill>
                <a:ea typeface="Hallym Gothic Regular"/>
              </a:rPr>
              <a:t>따라</a:t>
            </a:r>
            <a:r>
              <a:rPr lang="en-US" sz="2300" b="0" i="0" u="none" strike="noStrike" dirty="0">
                <a:solidFill>
                  <a:srgbClr val="FFFDF6"/>
                </a:solidFill>
                <a:latin typeface="Hallym Gothic Regular"/>
              </a:rPr>
              <a:t> </a:t>
            </a:r>
            <a:r>
              <a:rPr lang="ko-KR" sz="2300" b="0" i="0" u="none" strike="noStrike" dirty="0">
                <a:solidFill>
                  <a:srgbClr val="FFFDF6"/>
                </a:solidFill>
                <a:ea typeface="Hallym Gothic Regular"/>
              </a:rPr>
              <a:t>어떤</a:t>
            </a:r>
            <a:r>
              <a:rPr lang="en-US" sz="2300" b="0" i="0" u="none" strike="noStrike" dirty="0">
                <a:solidFill>
                  <a:srgbClr val="FFFDF6"/>
                </a:solidFill>
                <a:latin typeface="Hallym Gothic Regular"/>
              </a:rPr>
              <a:t> </a:t>
            </a:r>
            <a:r>
              <a:rPr lang="ko-KR" sz="2300" b="0" i="0" u="none" strike="noStrike" dirty="0">
                <a:solidFill>
                  <a:srgbClr val="FFFDF6"/>
                </a:solidFill>
                <a:ea typeface="Hallym Gothic Regular"/>
              </a:rPr>
              <a:t>일들이</a:t>
            </a:r>
            <a:br>
              <a:rPr lang="ko-KR" sz="2300" b="0" i="0" u="none" strike="noStrike" dirty="0">
                <a:solidFill>
                  <a:srgbClr val="FFFDF6"/>
                </a:solidFill>
                <a:ea typeface="Hallym Gothic Regular"/>
              </a:rPr>
            </a:br>
            <a:r>
              <a:rPr lang="ko-KR" sz="2300" b="0" i="0" u="none" strike="noStrike" dirty="0">
                <a:solidFill>
                  <a:srgbClr val="FFFDF6"/>
                </a:solidFill>
                <a:ea typeface="Hallym Gothic Regular"/>
              </a:rPr>
              <a:t>있었는지</a:t>
            </a:r>
            <a:r>
              <a:rPr lang="en-US" sz="2300" b="0" i="0" u="none" strike="noStrike" dirty="0">
                <a:solidFill>
                  <a:srgbClr val="FFFDF6"/>
                </a:solidFill>
                <a:latin typeface="Hallym Gothic Regular"/>
              </a:rPr>
              <a:t> </a:t>
            </a:r>
            <a:br>
              <a:rPr lang="en-US" sz="2300" b="0" i="0" u="none" strike="noStrike" dirty="0">
                <a:solidFill>
                  <a:srgbClr val="FFFDF6"/>
                </a:solidFill>
                <a:latin typeface="Hallym Gothic Regular"/>
              </a:rPr>
            </a:br>
            <a:r>
              <a:rPr lang="ko-KR" sz="2300" b="0" i="0" u="none" strike="noStrike" dirty="0">
                <a:solidFill>
                  <a:srgbClr val="FFFDF6"/>
                </a:solidFill>
                <a:ea typeface="Hallym Gothic Regular"/>
              </a:rPr>
              <a:t>적어보세요</a:t>
            </a:r>
            <a:r>
              <a:rPr lang="en-US" sz="2300" b="0" i="0" u="none" strike="noStrike" dirty="0">
                <a:solidFill>
                  <a:srgbClr val="FFFDF6"/>
                </a:solidFill>
                <a:latin typeface="Hallym Gothic Regular"/>
              </a:rPr>
              <a:t>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854200" y="5969000"/>
            <a:ext cx="2870200" cy="172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24499"/>
              </a:lnSpc>
              <a:buClr>
                <a:srgbClr val="FFFDF6"/>
              </a:buClr>
              <a:buFont typeface="Arial"/>
              <a:buChar char="●"/>
            </a:pPr>
            <a:r>
              <a:rPr lang="ko-KR" sz="2300" b="0" i="0" u="none" strike="noStrike" spc="-100">
                <a:solidFill>
                  <a:srgbClr val="FFFDF6"/>
                </a:solidFill>
                <a:ea typeface="Hallym Gothic Regular"/>
              </a:rPr>
              <a:t>해당</a:t>
            </a:r>
            <a:r>
              <a:rPr lang="en-US" sz="2300" b="0" i="0" u="none" strike="noStrike" spc="-100">
                <a:solidFill>
                  <a:srgbClr val="FFFDF6"/>
                </a:solidFill>
                <a:latin typeface="Hallym Gothic Regular"/>
              </a:rPr>
              <a:t> </a:t>
            </a:r>
            <a:r>
              <a:rPr lang="ko-KR" sz="2300" b="0" i="0" u="none" strike="noStrike" spc="-100">
                <a:solidFill>
                  <a:srgbClr val="FFFDF6"/>
                </a:solidFill>
                <a:ea typeface="Hallym Gothic Regular"/>
              </a:rPr>
              <a:t>페이지는</a:t>
            </a:r>
            <a:r>
              <a:rPr lang="en-US" sz="2300" b="0" i="0" u="none" strike="noStrike" spc="-100">
                <a:solidFill>
                  <a:srgbClr val="FFFDF6"/>
                </a:solidFill>
                <a:latin typeface="Hallym Gothic Regular"/>
              </a:rPr>
              <a:t> </a:t>
            </a:r>
            <a:br>
              <a:rPr lang="en-US" sz="2300" b="0" i="0" u="none" strike="noStrike" spc="-100">
                <a:solidFill>
                  <a:srgbClr val="FFFDF6"/>
                </a:solidFill>
                <a:latin typeface="Hallym Gothic Regular"/>
              </a:rPr>
            </a:br>
            <a:r>
              <a:rPr lang="en-US" sz="2300" b="0" i="0" u="none" strike="noStrike">
                <a:solidFill>
                  <a:srgbClr val="FFFDF6"/>
                </a:solidFill>
                <a:latin typeface="Hallym Gothic Regular"/>
              </a:rPr>
              <a:t>4</a:t>
            </a:r>
            <a:r>
              <a:rPr lang="ko-KR" sz="2300" b="0" i="0" u="none" strike="noStrike">
                <a:solidFill>
                  <a:srgbClr val="FFFDF6"/>
                </a:solidFill>
                <a:ea typeface="Hallym Gothic Regular"/>
              </a:rPr>
              <a:t>단계의</a:t>
            </a:r>
            <a:r>
              <a:rPr lang="en-US" sz="2300" b="0" i="0" u="none" strike="noStrike">
                <a:solidFill>
                  <a:srgbClr val="FFFDF6"/>
                </a:solidFill>
                <a:latin typeface="Hallym Gothic Regular"/>
              </a:rPr>
              <a:t> </a:t>
            </a:r>
            <a:r>
              <a:rPr lang="ko-KR" sz="2300" b="0" i="0" u="none" strike="noStrike">
                <a:solidFill>
                  <a:srgbClr val="FFFDF6"/>
                </a:solidFill>
                <a:ea typeface="Hallym Gothic Regular"/>
              </a:rPr>
              <a:t>흐름을</a:t>
            </a:r>
            <a:r>
              <a:rPr lang="en-US" sz="2300" b="0" i="0" u="none" strike="noStrike">
                <a:solidFill>
                  <a:srgbClr val="FFFDF6"/>
                </a:solidFill>
                <a:latin typeface="Hallym Gothic Regular"/>
              </a:rPr>
              <a:t> </a:t>
            </a:r>
            <a:br>
              <a:rPr lang="en-US" sz="2300" b="0" i="0" u="none" strike="noStrike">
                <a:solidFill>
                  <a:srgbClr val="FFFDF6"/>
                </a:solidFill>
                <a:latin typeface="Hallym Gothic Regular"/>
              </a:rPr>
            </a:br>
            <a:r>
              <a:rPr lang="ko-KR" sz="2300" b="0" i="0" u="none" strike="noStrike">
                <a:solidFill>
                  <a:srgbClr val="FFFDF6"/>
                </a:solidFill>
                <a:ea typeface="Hallym Gothic Regular"/>
              </a:rPr>
              <a:t>보여주는</a:t>
            </a:r>
            <a:r>
              <a:rPr lang="en-US" sz="2300" b="0" i="0" u="none" strike="noStrike">
                <a:solidFill>
                  <a:srgbClr val="FFFDF6"/>
                </a:solidFill>
                <a:latin typeface="Hallym Gothic Regular"/>
              </a:rPr>
              <a:t> </a:t>
            </a:r>
            <a:br>
              <a:rPr lang="en-US" sz="2300" b="0" i="0" u="none" strike="noStrike">
                <a:solidFill>
                  <a:srgbClr val="FFFDF6"/>
                </a:solidFill>
                <a:latin typeface="Hallym Gothic Regular"/>
              </a:rPr>
            </a:br>
            <a:r>
              <a:rPr lang="ko-KR" sz="2300" b="0" i="0" u="none" strike="noStrike">
                <a:solidFill>
                  <a:srgbClr val="FFFDF6"/>
                </a:solidFill>
                <a:ea typeface="Hallym Gothic Regular"/>
              </a:rPr>
              <a:t>페이지입니다</a:t>
            </a:r>
            <a:r>
              <a:rPr lang="en-US" sz="2300" b="0" i="0" u="none" strike="noStrike">
                <a:solidFill>
                  <a:srgbClr val="FFFDF6"/>
                </a:solidFill>
                <a:latin typeface="Hallym Gothic Regular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239390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4600" y="2781300"/>
            <a:ext cx="7467601" cy="7162800"/>
          </a:xfrm>
          <a:prstGeom prst="rect">
            <a:avLst/>
          </a:prstGeom>
        </p:spPr>
      </p:pic>
      <p:pic>
        <p:nvPicPr>
          <p:cNvPr id="5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0707" y="2781300"/>
            <a:ext cx="7467601" cy="716280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6950" y="1782681"/>
            <a:ext cx="6548670" cy="5829036"/>
          </a:xfrm>
          <a:prstGeom prst="rect">
            <a:avLst/>
          </a:prstGeom>
        </p:spPr>
      </p:pic>
      <p:sp>
        <p:nvSpPr>
          <p:cNvPr id="3" name="TextBox 5"/>
          <p:cNvSpPr txBox="1"/>
          <p:nvPr/>
        </p:nvSpPr>
        <p:spPr>
          <a:xfrm>
            <a:off x="2101175" y="452067"/>
            <a:ext cx="14211300" cy="11557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altLang="en-US" sz="6000" b="0" i="0" u="none" strike="noStrike" spc="-200" dirty="0" err="1" smtClean="0">
                <a:solidFill>
                  <a:srgbClr val="133D78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밴치마킹</a:t>
            </a:r>
            <a:r>
              <a:rPr lang="ko-KR" altLang="en-US" sz="6000" b="0" i="0" u="none" strike="noStrike" spc="-200" dirty="0" smtClean="0">
                <a:solidFill>
                  <a:srgbClr val="133D78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기업</a:t>
            </a:r>
            <a:endParaRPr lang="ko-KR" sz="6000" b="0" i="0" u="none" strike="noStrike" spc="-200" dirty="0">
              <a:solidFill>
                <a:srgbClr val="133D78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8282" y="6743700"/>
            <a:ext cx="6031007" cy="29718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67289" y="3032482"/>
            <a:ext cx="4204210" cy="227547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05605" y="5559138"/>
            <a:ext cx="8214927" cy="415636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7"/>
          <a:srcRect b="3824"/>
          <a:stretch/>
        </p:blipFill>
        <p:spPr>
          <a:xfrm>
            <a:off x="10692540" y="495301"/>
            <a:ext cx="6894434" cy="4338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523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gray">
          <a:xfrm>
            <a:off x="1805214" y="184028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0"/>
            <a:ext cx="482600" cy="736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17973675" y="1193351"/>
            <a:ext cx="3850821" cy="3850821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872139" y="877819"/>
            <a:ext cx="13077371" cy="876422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altLang="en-US" sz="5400" spc="-200" dirty="0" smtClean="0">
                <a:solidFill>
                  <a:srgbClr val="334D74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차고지 </a:t>
            </a:r>
            <a:r>
              <a:rPr lang="ko-KR" altLang="en-US" sz="5400" b="0" i="0" u="none" strike="noStrike" spc="-200" dirty="0" smtClean="0">
                <a:solidFill>
                  <a:srgbClr val="334D74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만의   </a:t>
            </a:r>
            <a:r>
              <a:rPr lang="ko-KR" sz="6600" b="0" i="0" u="none" strike="noStrike" spc="-200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유지</a:t>
            </a:r>
            <a:r>
              <a:rPr lang="en-US" sz="6600" b="0" i="0" u="none" strike="noStrike" spc="-200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6600" b="0" i="0" u="none" strike="noStrike" spc="-200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보수</a:t>
            </a:r>
            <a:r>
              <a:rPr lang="en-US" sz="6600" b="0" i="0" u="none" strike="noStrike" spc="-200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6600" b="0" i="0" u="none" strike="noStrike" spc="-200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서비스</a:t>
            </a:r>
            <a:r>
              <a:rPr lang="en-US" altLang="ko-KR" sz="6600" b="0" i="0" u="none" strike="noStrike" spc="-200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altLang="en-US" sz="5400" b="0" i="0" u="none" strike="noStrike" spc="-200" dirty="0" smtClean="0">
                <a:solidFill>
                  <a:srgbClr val="334D74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란 </a:t>
            </a:r>
            <a:r>
              <a:rPr lang="en-US" altLang="ko-KR" sz="5400" b="0" i="0" u="none" strike="noStrike" spc="-200" dirty="0" smtClean="0">
                <a:solidFill>
                  <a:srgbClr val="334D74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?</a:t>
            </a:r>
            <a:endParaRPr lang="ko-KR" sz="5400" b="0" i="0" u="none" strike="noStrike" spc="-200" dirty="0">
              <a:solidFill>
                <a:srgbClr val="334D74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0000" y="2565400"/>
            <a:ext cx="9029700" cy="34036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952625" y="3136778"/>
            <a:ext cx="8458200" cy="9906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sz="3000" b="0" i="0" u="none" strike="noStrike" dirty="0" err="1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모빌리티</a:t>
            </a:r>
            <a:endParaRPr lang="ko-KR" sz="3000" b="0" i="0" u="none" strike="noStrike" dirty="0" smtClean="0">
              <a:solidFill>
                <a:srgbClr val="173460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lvl="0" algn="l">
              <a:lnSpc>
                <a:spcPct val="99600"/>
              </a:lnSpc>
            </a:pPr>
            <a:r>
              <a:rPr lang="ko-KR" sz="3000" b="0" i="0" u="none" strike="noStrike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차량</a:t>
            </a:r>
            <a:r>
              <a:rPr lang="en-US" sz="3000" b="0" i="0" u="none" strike="noStrike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3000" b="0" i="0" u="none" strike="noStrike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관리</a:t>
            </a:r>
            <a:endParaRPr lang="ko-KR" sz="3000" b="0" i="0" u="none" strike="noStrike" dirty="0">
              <a:solidFill>
                <a:srgbClr val="173460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4432300" y="2927228"/>
            <a:ext cx="8420100" cy="2400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200000"/>
              </a:lnSpc>
            </a:pP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</a:t>
            </a:r>
            <a:r>
              <a:rPr lang="ko-KR" sz="2800" b="0" i="0" u="none" strike="noStrike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허브차고지에서</a:t>
            </a:r>
            <a:r>
              <a:rPr lang="en-US" sz="2800" b="0" i="0" u="none" strike="noStrike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점검</a:t>
            </a: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및</a:t>
            </a: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수리</a:t>
            </a:r>
          </a:p>
          <a:p>
            <a:pPr lvl="0" algn="l">
              <a:lnSpc>
                <a:spcPct val="200000"/>
              </a:lnSpc>
            </a:pP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예약</a:t>
            </a: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없이</a:t>
            </a: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정비</a:t>
            </a: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가능</a:t>
            </a:r>
          </a:p>
          <a:p>
            <a:pPr lvl="0" algn="l">
              <a:lnSpc>
                <a:spcPct val="200000"/>
              </a:lnSpc>
            </a:pP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효율적인</a:t>
            </a: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차량</a:t>
            </a: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관리</a:t>
            </a: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시스템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0000" y="6210300"/>
            <a:ext cx="9029700" cy="34036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952625" y="6819778"/>
            <a:ext cx="8458200" cy="9906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sz="3000" b="0" i="0" u="none" strike="noStrike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데이터</a:t>
            </a:r>
            <a:r>
              <a:rPr lang="en-US" sz="3000" b="0" i="0" u="none" strike="noStrike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endParaRPr lang="ko-KR" sz="3000" b="0" i="0" u="none" strike="noStrike" dirty="0">
              <a:solidFill>
                <a:srgbClr val="173460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lvl="0" algn="l">
              <a:lnSpc>
                <a:spcPct val="99600"/>
              </a:lnSpc>
            </a:pPr>
            <a:r>
              <a:rPr lang="ko-KR" sz="3000" b="0" i="0" u="none" strike="noStrike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기록</a:t>
            </a:r>
            <a:r>
              <a:rPr lang="en-US" sz="3000" b="0" i="0" u="none" strike="noStrike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3000" b="0" i="0" u="none" strike="noStrike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관리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432300" y="6597528"/>
            <a:ext cx="5626100" cy="2413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200000"/>
              </a:lnSpc>
            </a:pP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사용자의</a:t>
            </a: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유지보수</a:t>
            </a: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기록</a:t>
            </a: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요청</a:t>
            </a: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처리</a:t>
            </a:r>
          </a:p>
          <a:p>
            <a:pPr lvl="0" algn="l">
              <a:lnSpc>
                <a:spcPct val="200000"/>
              </a:lnSpc>
            </a:pP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관리자의</a:t>
            </a: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기록</a:t>
            </a: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저장</a:t>
            </a: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및</a:t>
            </a: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관리</a:t>
            </a:r>
          </a:p>
          <a:p>
            <a:pPr lvl="0" algn="l">
              <a:lnSpc>
                <a:spcPct val="200000"/>
              </a:lnSpc>
            </a:pP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API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기반</a:t>
            </a: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데이터</a:t>
            </a: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관리</a:t>
            </a: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시스템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80700" y="4810232"/>
            <a:ext cx="6324600" cy="4803667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0801350" y="3473389"/>
            <a:ext cx="5829300" cy="9906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ctr">
              <a:lnSpc>
                <a:spcPct val="99600"/>
              </a:lnSpc>
            </a:pPr>
            <a:r>
              <a:rPr lang="ko-KR" sz="3000" b="0" i="0" u="none" strike="noStrike" dirty="0" smtClean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차고지</a:t>
            </a:r>
            <a:r>
              <a:rPr lang="ko-KR" altLang="en-US" sz="3000" b="0" i="0" u="none" strike="noStrike" dirty="0" smtClean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서비스의  </a:t>
            </a:r>
            <a:r>
              <a:rPr lang="ko-KR" sz="3000" b="0" i="0" u="none" strike="noStrike" dirty="0" smtClean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특징</a:t>
            </a:r>
            <a:endParaRPr lang="ko-KR" sz="3000" b="0" i="0" u="none" strike="noStrike" dirty="0"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0839450" y="5537200"/>
            <a:ext cx="5791200" cy="4749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200000"/>
              </a:lnSpc>
            </a:pPr>
            <a:r>
              <a:rPr lang="en-US" sz="2400" b="0" i="0" u="none" strike="noStrike" spc="-100" dirty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</a:t>
            </a:r>
            <a:r>
              <a:rPr lang="en-US" sz="2400" b="0" i="0" u="none" strike="noStrike" spc="-100" dirty="0" smtClean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   </a:t>
            </a:r>
            <a:r>
              <a:rPr lang="ko-KR" sz="2400" b="0" i="0" u="none" strike="noStrike" spc="-100" dirty="0" smtClean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편리한</a:t>
            </a:r>
            <a:r>
              <a:rPr lang="en-US" altLang="ko-KR" sz="2400" b="0" i="0" u="none" strike="noStrike" spc="-100" dirty="0" smtClean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  </a:t>
            </a:r>
            <a:r>
              <a:rPr lang="ko-KR" sz="2400" b="0" i="0" u="none" strike="noStrike" spc="-100" dirty="0" smtClean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타이어</a:t>
            </a:r>
            <a:r>
              <a:rPr lang="en-US" sz="2400" b="0" i="0" u="none" strike="noStrike" spc="-100" dirty="0" smtClean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400" b="0" i="0" u="none" strike="noStrike" spc="-100" dirty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및</a:t>
            </a:r>
            <a:r>
              <a:rPr lang="en-US" sz="2400" b="0" i="0" u="none" strike="noStrike" spc="-100" dirty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400" b="0" i="0" u="none" strike="noStrike" spc="-100" dirty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장비</a:t>
            </a:r>
            <a:r>
              <a:rPr lang="en-US" sz="2400" b="0" i="0" u="none" strike="noStrike" spc="-100" dirty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400" b="0" i="0" u="none" strike="noStrike" spc="-100" dirty="0" smtClean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구매</a:t>
            </a:r>
            <a:endParaRPr lang="ko-KR" sz="2400" b="0" i="0" u="none" strike="noStrike" spc="-100" dirty="0">
              <a:solidFill>
                <a:schemeClr val="bg1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lvl="0" algn="ctr">
              <a:lnSpc>
                <a:spcPct val="200000"/>
              </a:lnSpc>
            </a:pPr>
            <a:r>
              <a:rPr lang="en-US" sz="2400" b="0" i="0" u="none" strike="noStrike" spc="-100" dirty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</a:t>
            </a:r>
            <a:r>
              <a:rPr lang="en-US" sz="2400" b="0" i="0" u="none" strike="noStrike" spc="-100" dirty="0" smtClean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   </a:t>
            </a:r>
            <a:r>
              <a:rPr lang="ko-KR" altLang="en-US" sz="2400" b="0" i="0" u="none" strike="noStrike" spc="-100" dirty="0" err="1" smtClean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가성비</a:t>
            </a:r>
            <a:r>
              <a:rPr lang="ko-KR" altLang="en-US" sz="2400" b="0" i="0" u="none" strike="noStrike" spc="-100" dirty="0" smtClean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 좋은  </a:t>
            </a:r>
            <a:r>
              <a:rPr lang="ko-KR" sz="2400" b="0" i="0" u="none" strike="noStrike" spc="-100" dirty="0" smtClean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서비스</a:t>
            </a:r>
            <a:r>
              <a:rPr lang="en-US" sz="2400" b="0" i="0" u="none" strike="noStrike" spc="-100" dirty="0" smtClean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400" b="0" i="0" u="none" strike="noStrike" spc="-100" dirty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제공</a:t>
            </a:r>
          </a:p>
          <a:p>
            <a:pPr marL="342900" lvl="0" indent="-342900" algn="ctr">
              <a:lnSpc>
                <a:spcPct val="200000"/>
              </a:lnSpc>
              <a:buFontTx/>
              <a:buChar char="-"/>
            </a:pPr>
            <a:r>
              <a:rPr lang="ko-KR" altLang="en-US" sz="2400" b="0" i="0" u="none" strike="noStrike" spc="-100" dirty="0" smtClean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근거리  사용자 위치 기반 보수 서비스</a:t>
            </a:r>
            <a:endParaRPr lang="en-US" altLang="ko-KR" sz="2400" b="0" i="0" u="none" strike="noStrike" spc="-100" dirty="0" smtClean="0">
              <a:solidFill>
                <a:schemeClr val="bg1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marL="342900" lvl="0" indent="-342900" algn="ctr">
              <a:lnSpc>
                <a:spcPct val="200000"/>
              </a:lnSpc>
              <a:buFontTx/>
              <a:buChar char="-"/>
            </a:pPr>
            <a:r>
              <a:rPr lang="en-US" sz="2400" b="0" i="0" u="none" strike="noStrike" spc="-100" dirty="0" smtClean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400" b="0" i="0" u="none" strike="noStrike" spc="-100" dirty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모듈화된</a:t>
            </a:r>
            <a:r>
              <a:rPr lang="en-US" sz="2400" b="0" i="0" u="none" strike="noStrike" spc="-100" dirty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en-US" sz="2400" b="0" i="0" u="none" strike="noStrike" spc="-100" dirty="0" smtClean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 </a:t>
            </a:r>
            <a:r>
              <a:rPr lang="ko-KR" altLang="en-US" sz="2400" b="0" i="0" u="none" strike="noStrike" spc="-100" dirty="0" smtClean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서비스  </a:t>
            </a:r>
            <a:r>
              <a:rPr lang="ko-KR" sz="2400" b="0" i="0" u="none" strike="noStrike" spc="-100" dirty="0" smtClean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관리</a:t>
            </a:r>
            <a:r>
              <a:rPr lang="en-US" sz="2400" b="0" i="0" u="none" strike="noStrike" spc="-100" dirty="0" smtClean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400" b="0" i="0" u="none" strike="noStrike" spc="-100" dirty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시스템</a:t>
            </a:r>
            <a:r>
              <a:rPr lang="en-US" sz="2400" b="0" i="0" u="none" strike="noStrike" spc="-100" dirty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400" b="0" i="0" u="none" strike="noStrike" spc="-100" dirty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구축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949214" y="2565400"/>
            <a:ext cx="5794829" cy="1106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2332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1396</TotalTime>
  <Words>1441</Words>
  <Application>Microsoft Office PowerPoint</Application>
  <PresentationFormat>사용자 지정</PresentationFormat>
  <Paragraphs>412</Paragraphs>
  <Slides>44</Slides>
  <Notes>15</Notes>
  <HiddenSlides>0</HiddenSlides>
  <MMClips>0</MMClips>
  <ScaleCrop>false</ScaleCrop>
  <HeadingPairs>
    <vt:vector size="6" baseType="variant">
      <vt:variant>
        <vt:lpstr>사용한 글꼴</vt:lpstr>
      </vt:variant>
      <vt:variant>
        <vt:i4>15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44</vt:i4>
      </vt:variant>
    </vt:vector>
  </HeadingPairs>
  <TitlesOfParts>
    <vt:vector size="60" baseType="lpstr">
      <vt:lpstr>Arial</vt:lpstr>
      <vt:lpstr>맑은 고딕</vt:lpstr>
      <vt:lpstr>Pretendard ExtraBold</vt:lpstr>
      <vt:lpstr>Pretendard</vt:lpstr>
      <vt:lpstr>Hallym Gothic Medium</vt:lpstr>
      <vt:lpstr>Calibri</vt:lpstr>
      <vt:lpstr>Pretendard Medium</vt:lpstr>
      <vt:lpstr>Consolas</vt:lpstr>
      <vt:lpstr>Hallym Gothic Regular</vt:lpstr>
      <vt:lpstr>Hallym Gothic Bold</vt:lpstr>
      <vt:lpstr>Pretendard Bold</vt:lpstr>
      <vt:lpstr>Wingdings</vt:lpstr>
      <vt:lpstr>LINE Seed Sans KR Regular</vt:lpstr>
      <vt:lpstr>Pretendard SemiBold</vt:lpstr>
      <vt:lpstr>Pretendard Light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PC06-09</dc:creator>
  <cp:lastModifiedBy>PC06-09</cp:lastModifiedBy>
  <cp:revision>147</cp:revision>
  <dcterms:created xsi:type="dcterms:W3CDTF">2006-08-16T00:00:00Z</dcterms:created>
  <dcterms:modified xsi:type="dcterms:W3CDTF">2025-03-17T08:07:43Z</dcterms:modified>
</cp:coreProperties>
</file>